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533" r:id="rId2"/>
    <p:sldId id="715" r:id="rId3"/>
    <p:sldId id="859" r:id="rId4"/>
    <p:sldId id="836" r:id="rId5"/>
    <p:sldId id="636" r:id="rId6"/>
    <p:sldId id="634" r:id="rId7"/>
    <p:sldId id="837" r:id="rId8"/>
    <p:sldId id="668" r:id="rId9"/>
    <p:sldId id="860" r:id="rId10"/>
    <p:sldId id="867" r:id="rId11"/>
    <p:sldId id="868" r:id="rId12"/>
    <p:sldId id="861" r:id="rId13"/>
    <p:sldId id="864" r:id="rId14"/>
    <p:sldId id="865" r:id="rId15"/>
    <p:sldId id="866" r:id="rId16"/>
    <p:sldId id="869" r:id="rId17"/>
    <p:sldId id="787" r:id="rId18"/>
    <p:sldId id="852" r:id="rId19"/>
    <p:sldId id="790" r:id="rId20"/>
    <p:sldId id="870" r:id="rId21"/>
    <p:sldId id="816" r:id="rId22"/>
    <p:sldId id="817" r:id="rId23"/>
    <p:sldId id="818" r:id="rId24"/>
    <p:sldId id="820" r:id="rId25"/>
    <p:sldId id="821" r:id="rId26"/>
    <p:sldId id="822" r:id="rId27"/>
    <p:sldId id="871" r:id="rId28"/>
    <p:sldId id="823" r:id="rId29"/>
    <p:sldId id="872" r:id="rId30"/>
    <p:sldId id="824" r:id="rId31"/>
    <p:sldId id="825" r:id="rId32"/>
    <p:sldId id="826" r:id="rId33"/>
    <p:sldId id="827" r:id="rId34"/>
    <p:sldId id="828" r:id="rId35"/>
    <p:sldId id="829" r:id="rId36"/>
    <p:sldId id="799" r:id="rId37"/>
    <p:sldId id="800" r:id="rId38"/>
    <p:sldId id="801" r:id="rId39"/>
    <p:sldId id="802" r:id="rId40"/>
    <p:sldId id="804" r:id="rId41"/>
    <p:sldId id="805" r:id="rId42"/>
    <p:sldId id="807" r:id="rId43"/>
    <p:sldId id="808" r:id="rId44"/>
    <p:sldId id="840" r:id="rId45"/>
    <p:sldId id="663" r:id="rId46"/>
    <p:sldId id="853" r:id="rId47"/>
    <p:sldId id="854" r:id="rId48"/>
    <p:sldId id="855" r:id="rId49"/>
    <p:sldId id="791" r:id="rId50"/>
    <p:sldId id="839" r:id="rId51"/>
    <p:sldId id="793" r:id="rId52"/>
    <p:sldId id="781" r:id="rId53"/>
    <p:sldId id="785" r:id="rId54"/>
    <p:sldId id="788" r:id="rId55"/>
    <p:sldId id="789" r:id="rId56"/>
    <p:sldId id="890" r:id="rId57"/>
    <p:sldId id="690" r:id="rId58"/>
    <p:sldId id="873" r:id="rId59"/>
    <p:sldId id="875" r:id="rId60"/>
    <p:sldId id="876" r:id="rId61"/>
    <p:sldId id="877" r:id="rId62"/>
    <p:sldId id="878" r:id="rId63"/>
    <p:sldId id="879" r:id="rId64"/>
    <p:sldId id="880" r:id="rId65"/>
    <p:sldId id="881" r:id="rId66"/>
    <p:sldId id="882" r:id="rId67"/>
    <p:sldId id="883" r:id="rId68"/>
    <p:sldId id="884" r:id="rId69"/>
    <p:sldId id="885" r:id="rId70"/>
    <p:sldId id="886" r:id="rId71"/>
    <p:sldId id="887" r:id="rId72"/>
    <p:sldId id="888" r:id="rId73"/>
    <p:sldId id="795" r:id="rId74"/>
    <p:sldId id="858" r:id="rId75"/>
    <p:sldId id="856" r:id="rId76"/>
    <p:sldId id="857" r:id="rId77"/>
    <p:sldId id="891" r:id="rId78"/>
    <p:sldId id="892" r:id="rId79"/>
    <p:sldId id="895" r:id="rId80"/>
    <p:sldId id="730" r:id="rId81"/>
    <p:sldId id="712" r:id="rId82"/>
    <p:sldId id="713" r:id="rId83"/>
    <p:sldId id="731" r:id="rId84"/>
    <p:sldId id="732" r:id="rId85"/>
    <p:sldId id="733" r:id="rId86"/>
    <p:sldId id="734" r:id="rId87"/>
    <p:sldId id="718" r:id="rId88"/>
    <p:sldId id="676" r:id="rId89"/>
    <p:sldId id="677" r:id="rId90"/>
    <p:sldId id="678" r:id="rId91"/>
    <p:sldId id="679" r:id="rId92"/>
    <p:sldId id="680" r:id="rId93"/>
    <p:sldId id="896" r:id="rId94"/>
    <p:sldId id="846" r:id="rId95"/>
    <p:sldId id="847" r:id="rId96"/>
    <p:sldId id="848" r:id="rId97"/>
    <p:sldId id="849" r:id="rId98"/>
    <p:sldId id="639" r:id="rId99"/>
    <p:sldId id="640" r:id="rId100"/>
    <p:sldId id="644" r:id="rId101"/>
    <p:sldId id="650" r:id="rId102"/>
    <p:sldId id="654" r:id="rId103"/>
    <p:sldId id="655" r:id="rId104"/>
    <p:sldId id="653" r:id="rId105"/>
    <p:sldId id="642" r:id="rId106"/>
    <p:sldId id="641" r:id="rId107"/>
    <p:sldId id="645" r:id="rId108"/>
    <p:sldId id="646" r:id="rId109"/>
    <p:sldId id="656" r:id="rId110"/>
    <p:sldId id="647" r:id="rId111"/>
    <p:sldId id="657" r:id="rId112"/>
    <p:sldId id="658" r:id="rId113"/>
    <p:sldId id="659" r:id="rId114"/>
    <p:sldId id="862" r:id="rId115"/>
  </p:sldIdLst>
  <p:sldSz cx="9144000" cy="6858000" type="screen4x3"/>
  <p:notesSz cx="6708775" cy="9774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50305040509030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">
          <p15:clr>
            <a:srgbClr val="A4A3A4"/>
          </p15:clr>
        </p15:guide>
        <p15:guide id="2" pos="5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8">
          <p15:clr>
            <a:srgbClr val="A4A3A4"/>
          </p15:clr>
        </p15:guide>
        <p15:guide id="2" pos="21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00FF00"/>
    <a:srgbClr val="66FF66"/>
    <a:srgbClr val="FFFFCC"/>
    <a:srgbClr val="CCFFCC"/>
    <a:srgbClr val="CCFFFF"/>
    <a:srgbClr val="CCE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0929"/>
  </p:normalViewPr>
  <p:slideViewPr>
    <p:cSldViewPr>
      <p:cViewPr varScale="1">
        <p:scale>
          <a:sx n="87" d="100"/>
          <a:sy n="87" d="100"/>
        </p:scale>
        <p:origin x="1152" y="43"/>
      </p:cViewPr>
      <p:guideLst>
        <p:guide orient="horz" pos="152"/>
        <p:guide pos="5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36"/>
    </p:cViewPr>
  </p:sorterViewPr>
  <p:notesViewPr>
    <p:cSldViewPr>
      <p:cViewPr varScale="1">
        <p:scale>
          <a:sx n="83" d="100"/>
          <a:sy n="83" d="100"/>
        </p:scale>
        <p:origin x="-1866" y="-90"/>
      </p:cViewPr>
      <p:guideLst>
        <p:guide orient="horz" pos="3078"/>
        <p:guide pos="21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t" anchorCtr="0" compatLnSpc="1"/>
          <a:lstStyle>
            <a:lvl1pPr defTabSz="899795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25762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t" anchorCtr="0" compatLnSpc="1"/>
          <a:lstStyle>
            <a:lvl1pPr algn="r" defTabSz="899795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7513"/>
            <a:ext cx="2924175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b" anchorCtr="0" compatLnSpc="1"/>
          <a:lstStyle>
            <a:lvl1pPr defTabSz="899795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307513"/>
            <a:ext cx="2925762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b" anchorCtr="0" compatLnSpc="1"/>
          <a:lstStyle>
            <a:lvl1pPr algn="r" defTabSz="899795" eaLnBrk="0" hangingPunct="0">
              <a:defRPr sz="1200">
                <a:latin typeface="Times New Roman" panose="02020503050405090304" charset="0"/>
                <a:ea typeface="宋体" charset="-122"/>
              </a:defRPr>
            </a:lvl1pPr>
          </a:lstStyle>
          <a:p>
            <a:pPr>
              <a:defRPr/>
            </a:pPr>
            <a:fld id="{5696F05F-D35A-174D-9014-6CB236AB4792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/>
          <a:lstStyle>
            <a:lvl1pPr defTabSz="915670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/>
          <a:lstStyle>
            <a:lvl1pPr algn="r" defTabSz="915670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3425"/>
            <a:ext cx="48879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41850"/>
            <a:ext cx="4921250" cy="4398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b" anchorCtr="0" compatLnSpc="1"/>
          <a:lstStyle>
            <a:lvl1pPr defTabSz="915670" eaLnBrk="0" hangingPunct="0">
              <a:defRPr sz="1200">
                <a:latin typeface="Times New Roman" panose="0202050305040509030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b" anchorCtr="0" compatLnSpc="1"/>
          <a:lstStyle>
            <a:lvl1pPr algn="r" defTabSz="915670" eaLnBrk="0" hangingPunct="0">
              <a:defRPr sz="1200">
                <a:latin typeface="Times New Roman" panose="02020503050405090304" charset="0"/>
                <a:ea typeface="宋体" charset="-122"/>
              </a:defRPr>
            </a:lvl1pPr>
          </a:lstStyle>
          <a:p>
            <a:pPr>
              <a:defRPr/>
            </a:pPr>
            <a:fld id="{1FE16FE5-D9DC-8749-9C1C-1EF8F75B602D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charset="0"/>
        <a:ea typeface="+mn-ea"/>
        <a:cs typeface="+mn-cs"/>
      </a:defRPr>
    </a:lvl1pPr>
    <a:lvl2pPr marL="46672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charset="0"/>
        <a:ea typeface="+mn-ea"/>
        <a:cs typeface="+mn-cs"/>
      </a:defRPr>
    </a:lvl2pPr>
    <a:lvl3pPr marL="93535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charset="0"/>
        <a:ea typeface="+mn-ea"/>
        <a:cs typeface="+mn-cs"/>
      </a:defRPr>
    </a:lvl3pPr>
    <a:lvl4pPr marL="1402080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charset="0"/>
        <a:ea typeface="+mn-ea"/>
        <a:cs typeface="+mn-cs"/>
      </a:defRPr>
    </a:lvl4pPr>
    <a:lvl5pPr marL="187007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457200"/>
            <a:ext cx="18859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55054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8"/>
          <p:cNvSpPr>
            <a:spLocks noChangeArrowheads="1"/>
          </p:cNvSpPr>
          <p:nvPr userDrawn="1"/>
        </p:nvSpPr>
        <p:spPr bwMode="auto">
          <a:xfrm>
            <a:off x="8885238" y="6426200"/>
            <a:ext cx="144462" cy="431800"/>
          </a:xfrm>
          <a:prstGeom prst="rect">
            <a:avLst/>
          </a:prstGeom>
          <a:solidFill>
            <a:srgbClr val="8ABC1D"/>
          </a:solidFill>
          <a:ln>
            <a:noFill/>
          </a:ln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algn="ctr" eaLnBrk="1" hangingPunct="1">
              <a:buFont typeface="Arial" panose="020B0604020202090204" pitchFamily="34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矩形 99"/>
          <p:cNvSpPr>
            <a:spLocks noChangeArrowheads="1"/>
          </p:cNvSpPr>
          <p:nvPr userDrawn="1"/>
        </p:nvSpPr>
        <p:spPr bwMode="auto">
          <a:xfrm>
            <a:off x="9024938" y="6426200"/>
            <a:ext cx="144462" cy="431800"/>
          </a:xfrm>
          <a:prstGeom prst="rect">
            <a:avLst/>
          </a:prstGeom>
          <a:solidFill>
            <a:srgbClr val="00517A"/>
          </a:solidFill>
          <a:ln>
            <a:noFill/>
          </a:ln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9pPr>
          </a:lstStyle>
          <a:p>
            <a:pPr algn="ctr" eaLnBrk="1" hangingPunct="1">
              <a:buFont typeface="Arial" panose="020B0604020202090204" pitchFamily="34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43800" cy="914400"/>
          </a:xfrm>
        </p:spPr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  <a:lvl2pPr>
              <a:defRPr baseline="0">
                <a:ea typeface="华文仿宋" panose="02010600040101010101" pitchFamily="2" charset="-122"/>
              </a:defRPr>
            </a:lvl2pPr>
            <a:lvl3pPr>
              <a:defRPr baseline="0">
                <a:ea typeface="华文仿宋" panose="02010600040101010101" pitchFamily="2" charset="-122"/>
              </a:defRPr>
            </a:lvl3pPr>
            <a:lvl4pPr>
              <a:defRPr baseline="0">
                <a:ea typeface="华文仿宋" panose="02010600040101010101" pitchFamily="2" charset="-122"/>
              </a:defRPr>
            </a:lvl4pPr>
            <a:lvl5pPr>
              <a:defRPr baseline="0">
                <a:ea typeface="华文仿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 eaLnBrk="0" hangingPunct="0">
              <a:defRPr sz="1400">
                <a:latin typeface="Times New Roman" panose="0202050305040509030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 algn="ctr" eaLnBrk="0" hangingPunct="0">
              <a:defRPr sz="1400">
                <a:latin typeface="Times New Roman" panose="0202050305040509030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 algn="r" eaLnBrk="0" hangingPunct="0">
              <a:defRPr sz="1400">
                <a:latin typeface="Times New Roman" panose="0202050305040509030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288925" y="425450"/>
            <a:ext cx="8574088" cy="11731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032" name="Rectangle 14"/>
          <p:cNvSpPr>
            <a:spLocks noChangeArrowheads="1"/>
          </p:cNvSpPr>
          <p:nvPr/>
        </p:nvSpPr>
        <p:spPr bwMode="auto">
          <a:xfrm>
            <a:off x="4191000" y="6477000"/>
            <a:ext cx="3905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  <a:ea typeface="宋体" charset="-122"/>
              </a:defRPr>
            </a:lvl9pPr>
          </a:lstStyle>
          <a:p>
            <a:pPr>
              <a:defRPr/>
            </a:pPr>
            <a:fld id="{D0823A63-CB2B-3145-B379-73DFE6648968}" type="slidenum">
              <a:rPr lang="zh-CN" altLang="en-US" sz="1400" smtClean="0">
                <a:solidFill>
                  <a:schemeClr val="tx2"/>
                </a:solidFill>
              </a:rPr>
              <a:t>‹#›</a:t>
            </a:fld>
            <a:endParaRPr lang="en-US" altLang="zh-CN" sz="1200">
              <a:solidFill>
                <a:schemeClr val="tx2"/>
              </a:solidFill>
              <a:latin typeface="Arial" panose="020B0604020202090204" pitchFamily="34" charset="0"/>
            </a:endParaRPr>
          </a:p>
        </p:txBody>
      </p:sp>
      <p:pic>
        <p:nvPicPr>
          <p:cNvPr id="1033" name="Picture 15" descr="ic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3838"/>
            <a:ext cx="350520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7"/>
          <p:cNvSpPr>
            <a:spLocks noChangeArrowheads="1"/>
          </p:cNvSpPr>
          <p:nvPr/>
        </p:nvSpPr>
        <p:spPr bwMode="gray">
          <a:xfrm>
            <a:off x="917575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Monotype Sorts" charset="2"/>
        <a:buChar char="ä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anose="05000000000000000000" pitchFamily="2" charset="2"/>
        <a:buChar char="Ø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ojiacheng@ict.ac.cn" TargetMode="External"/><Relationship Id="rId2" Type="http://schemas.openxmlformats.org/officeDocument/2006/relationships/hyperlink" Target="http://www.carch.ac.cn/~huimin/ma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omododgsonorg/clangintr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C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90204" pitchFamily="34" charset="0"/>
            </a:endParaRPr>
          </a:p>
        </p:txBody>
      </p:sp>
      <p:grpSp>
        <p:nvGrpSpPr>
          <p:cNvPr id="5123" name="Group 3"/>
          <p:cNvGrpSpPr/>
          <p:nvPr/>
        </p:nvGrpSpPr>
        <p:grpSpPr bwMode="auto">
          <a:xfrm>
            <a:off x="3578225" y="1989138"/>
            <a:ext cx="2894013" cy="4748212"/>
            <a:chOff x="0" y="-404946"/>
            <a:chExt cx="2893858" cy="3560589"/>
          </a:xfrm>
        </p:grpSpPr>
        <p:sp>
          <p:nvSpPr>
            <p:cNvPr id="5131" name="矩形 14"/>
            <p:cNvSpPr>
              <a:spLocks noChangeArrowheads="1"/>
            </p:cNvSpPr>
            <p:nvPr/>
          </p:nvSpPr>
          <p:spPr bwMode="auto">
            <a:xfrm rot="2700000">
              <a:off x="648276" y="910061"/>
              <a:ext cx="2503541" cy="1987623"/>
            </a:xfrm>
            <a:prstGeom prst="rect">
              <a:avLst/>
            </a:prstGeom>
            <a:gradFill rotWithShape="1">
              <a:gsLst>
                <a:gs pos="0">
                  <a:srgbClr val="00517A"/>
                </a:gs>
                <a:gs pos="20000">
                  <a:srgbClr val="00517A"/>
                </a:gs>
                <a:gs pos="100000">
                  <a:srgbClr val="00517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50305040509030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panose="0202050305040509030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50305040509030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50305040509030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5132" name="椭圆 11"/>
            <p:cNvSpPr>
              <a:spLocks noChangeArrowheads="1"/>
            </p:cNvSpPr>
            <p:nvPr/>
          </p:nvSpPr>
          <p:spPr bwMode="auto">
            <a:xfrm>
              <a:off x="0" y="-404946"/>
              <a:ext cx="1987623" cy="1987623"/>
            </a:xfrm>
            <a:prstGeom prst="ellipse">
              <a:avLst/>
            </a:prstGeom>
            <a:solidFill>
              <a:srgbClr val="00B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50305040509030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panose="0202050305040509030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50305040509030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50305040509030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5133" name="椭圆 13"/>
            <p:cNvSpPr>
              <a:spLocks noChangeArrowheads="1"/>
            </p:cNvSpPr>
            <p:nvPr/>
          </p:nvSpPr>
          <p:spPr bwMode="auto">
            <a:xfrm>
              <a:off x="137272" y="-404946"/>
              <a:ext cx="1713078" cy="1713078"/>
            </a:xfrm>
            <a:prstGeom prst="ellipse">
              <a:avLst/>
            </a:prstGeom>
            <a:solidFill>
              <a:srgbClr val="008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panose="0202050305040509030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panose="0202050305040509030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Times New Roman" panose="0202050305040509030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50305040509030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Times New Roman" panose="020205030504050903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5124" name="矩形 15"/>
          <p:cNvSpPr>
            <a:spLocks noChangeArrowheads="1"/>
          </p:cNvSpPr>
          <p:nvPr/>
        </p:nvSpPr>
        <p:spPr bwMode="auto">
          <a:xfrm>
            <a:off x="0" y="90646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编译原理研讨课：</a:t>
            </a:r>
            <a:r>
              <a:rPr lang="en-US" altLang="zh-CN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Clang/LLVM</a:t>
            </a:r>
            <a:r>
              <a:rPr lang="zh-CN" altLang="en-U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简介</a:t>
            </a:r>
          </a:p>
        </p:txBody>
      </p:sp>
      <p:sp>
        <p:nvSpPr>
          <p:cNvPr id="5125" name="矩形 18"/>
          <p:cNvSpPr>
            <a:spLocks noChangeArrowheads="1"/>
          </p:cNvSpPr>
          <p:nvPr/>
        </p:nvSpPr>
        <p:spPr bwMode="auto">
          <a:xfrm>
            <a:off x="-12700" y="4867213"/>
            <a:ext cx="9144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崔慧敏</a:t>
            </a:r>
            <a:endParaRPr lang="en-US" altLang="zh-CN" sz="2800" dirty="0">
              <a:solidFill>
                <a:schemeClr val="bg1"/>
              </a:solidFill>
              <a:latin typeface="仿宋" charset="-122"/>
              <a:ea typeface="仿宋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cuihm@ict.ac.cn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u="sng" dirty="0">
                <a:solidFill>
                  <a:srgbClr val="00FF00"/>
                </a:solidFill>
                <a:latin typeface="Arial" panose="020B0604020202090204" pitchFamily="34" charset="0"/>
                <a:hlinkClick r:id="rId2"/>
              </a:rPr>
              <a:t>http://www.carch.ac.cn/~huimin/main.html</a:t>
            </a:r>
            <a:endParaRPr lang="en-US" altLang="zh-CN" sz="2400" u="sng" dirty="0">
              <a:solidFill>
                <a:srgbClr val="00FF00"/>
              </a:solidFill>
              <a:latin typeface="Arial" panose="020B060402020209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panose="020B0604020202090204" pitchFamily="34" charset="0"/>
              </a:rPr>
              <a:t>助教：赵家程</a:t>
            </a:r>
            <a:r>
              <a:rPr lang="en-US" altLang="zh-CN" sz="2400" u="sng" dirty="0">
                <a:solidFill>
                  <a:srgbClr val="00FF00"/>
                </a:solidFill>
                <a:latin typeface="Arial" panose="020B0604020202090204" pitchFamily="34" charset="0"/>
              </a:rPr>
              <a:t>, </a:t>
            </a:r>
            <a:r>
              <a:rPr lang="en-US" altLang="zh-CN" sz="2400" u="sng" dirty="0">
                <a:solidFill>
                  <a:srgbClr val="00FF00"/>
                </a:solidFill>
                <a:latin typeface="Arial" panose="020B0604020202090204" pitchFamily="34" charset="0"/>
                <a:hlinkClick r:id="rId3"/>
              </a:rPr>
              <a:t>zhaojiacheng@ict.ac.cn</a:t>
            </a:r>
            <a:endParaRPr lang="en-US" altLang="zh-CN" sz="2400" u="sng" dirty="0">
              <a:solidFill>
                <a:srgbClr val="00FF00"/>
              </a:solidFill>
              <a:latin typeface="Arial" panose="020B060402020209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panose="020B0604020202090204" pitchFamily="34" charset="0"/>
              </a:rPr>
              <a:t>高猛，</a:t>
            </a:r>
            <a:r>
              <a:rPr lang="en-US" altLang="zh-CN" sz="2400" u="sng" dirty="0">
                <a:solidFill>
                  <a:srgbClr val="00FF00"/>
                </a:solidFill>
                <a:latin typeface="Arial" panose="020B0604020202090204" pitchFamily="34" charset="0"/>
                <a:hlinkClick r:id="rId3"/>
              </a:rPr>
              <a:t> gaomeng@ict.ac.cn</a:t>
            </a:r>
            <a:endParaRPr lang="en-US" altLang="zh-CN" sz="2400" u="sng" dirty="0">
              <a:solidFill>
                <a:srgbClr val="00FF00"/>
              </a:solidFill>
              <a:latin typeface="Arial" panose="020B0604020202090204" pitchFamily="34" charset="0"/>
            </a:endParaRPr>
          </a:p>
        </p:txBody>
      </p:sp>
      <p:sp>
        <p:nvSpPr>
          <p:cNvPr id="5126" name="矩形 20"/>
          <p:cNvSpPr>
            <a:spLocks noChangeArrowheads="1"/>
          </p:cNvSpPr>
          <p:nvPr/>
        </p:nvSpPr>
        <p:spPr bwMode="auto">
          <a:xfrm>
            <a:off x="0" y="2228850"/>
            <a:ext cx="144463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90204" pitchFamily="34" charset="0"/>
            </a:endParaRPr>
          </a:p>
        </p:txBody>
      </p:sp>
      <p:sp>
        <p:nvSpPr>
          <p:cNvPr id="5127" name="矩形 24"/>
          <p:cNvSpPr>
            <a:spLocks noChangeArrowheads="1"/>
          </p:cNvSpPr>
          <p:nvPr/>
        </p:nvSpPr>
        <p:spPr bwMode="auto">
          <a:xfrm>
            <a:off x="13970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90204" pitchFamily="34" charset="0"/>
            </a:endParaRPr>
          </a:p>
        </p:txBody>
      </p:sp>
      <p:sp>
        <p:nvSpPr>
          <p:cNvPr id="5128" name="矩形 25"/>
          <p:cNvSpPr>
            <a:spLocks noChangeArrowheads="1"/>
          </p:cNvSpPr>
          <p:nvPr/>
        </p:nvSpPr>
        <p:spPr bwMode="auto">
          <a:xfrm>
            <a:off x="887095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90204" pitchFamily="34" charset="0"/>
            </a:endParaRPr>
          </a:p>
        </p:txBody>
      </p:sp>
      <p:sp>
        <p:nvSpPr>
          <p:cNvPr id="5129" name="矩形 26"/>
          <p:cNvSpPr>
            <a:spLocks noChangeArrowheads="1"/>
          </p:cNvSpPr>
          <p:nvPr/>
        </p:nvSpPr>
        <p:spPr bwMode="auto">
          <a:xfrm>
            <a:off x="9012238" y="2228850"/>
            <a:ext cx="144462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panose="02020503050405090304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panose="02020503050405090304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Times New Roman" panose="02020503050405090304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503050405090304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Times New Roman" panose="0202050305040509030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panose="020B0604020202090204" pitchFamily="34" charset="0"/>
            </a:endParaRPr>
          </a:p>
        </p:txBody>
      </p:sp>
      <p:pic>
        <p:nvPicPr>
          <p:cNvPr id="5130" name="图片 249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989138"/>
            <a:ext cx="19716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4F297-3519-429F-B0D0-8F8D7B6D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 Standard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A37CF6-4DEE-4C6E-A9EE-CE4EABF6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573016"/>
            <a:ext cx="3744416" cy="25987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C27D17-A940-44B9-8F70-B5DDE5DC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511621"/>
            <a:ext cx="4685805" cy="19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203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PragmaHandler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Pragma.h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4" y="2708920"/>
            <a:ext cx="8144916" cy="391180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PragmaOnceHandler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0" y="3284984"/>
            <a:ext cx="7980920" cy="258256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注册到</a:t>
            </a:r>
            <a:r>
              <a:rPr kumimoji="1" lang="en-US" altLang="zh-CN" dirty="0"/>
              <a:t>Preprocessor</a:t>
            </a:r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r>
              <a:rPr kumimoji="1" lang="zh-CN" altLang="en-US" dirty="0"/>
              <a:t>调用点：</a:t>
            </a:r>
            <a:r>
              <a:rPr kumimoji="1" lang="en-US" altLang="zh-CN" dirty="0" err="1"/>
              <a:t>Preprocessor.cpp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Preprocessor</a:t>
            </a:r>
            <a:r>
              <a:rPr kumimoji="1" lang="zh-CN" altLang="en-US" dirty="0"/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1" y="3501008"/>
            <a:ext cx="8034858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95744"/>
            <a:ext cx="8072908" cy="41622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HandlePramgaOnce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0" y="3284984"/>
            <a:ext cx="9105900" cy="2730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PragmaPackHandler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ParsePragma.h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852936"/>
            <a:ext cx="9055100" cy="1943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Token</a:t>
            </a:r>
            <a:r>
              <a:rPr kumimoji="1" lang="zh-CN" altLang="en-US" dirty="0"/>
              <a:t>定义</a:t>
            </a:r>
            <a:endParaRPr kumimoji="1" lang="en-US" altLang="zh-CN" dirty="0"/>
          </a:p>
          <a:p>
            <a:r>
              <a:rPr kumimoji="1" lang="en-US" altLang="zh-CN" dirty="0"/>
              <a:t>./tools/clang/include/clang/Basic/</a:t>
            </a:r>
            <a:r>
              <a:rPr kumimoji="1" lang="en-US" altLang="zh-CN" dirty="0" err="1"/>
              <a:t>TokenKinds.def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53410"/>
            <a:ext cx="8610600" cy="1193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780928"/>
            <a:ext cx="5626100" cy="209919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注册给</a:t>
            </a:r>
            <a:r>
              <a:rPr kumimoji="1" lang="en-US" altLang="zh-CN" dirty="0"/>
              <a:t>Preprocessor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Parser</a:t>
            </a:r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12976"/>
            <a:ext cx="5626100" cy="1028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0" y="2636912"/>
            <a:ext cx="8178800" cy="208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6" y="4750604"/>
            <a:ext cx="7073900" cy="1714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5616" y="3140968"/>
            <a:ext cx="7543800" cy="82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149080"/>
            <a:ext cx="3886200" cy="1866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DB047-AD3A-4501-95AE-9B04AE0A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 Standard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3DCA-49E0-4889-883B-29AC8F12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0ADCCD02-4DA1-44C7-A749-A8BF5661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47664" y="1319064"/>
            <a:ext cx="6553359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692920"/>
      </p:ext>
    </p:extLst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1328284"/>
          </a:xfrm>
        </p:spPr>
        <p:txBody>
          <a:bodyPr/>
          <a:lstStyle/>
          <a:p>
            <a:r>
              <a:rPr kumimoji="1" lang="en-US" altLang="zh-CN" dirty="0"/>
              <a:t>Parser::</a:t>
            </a:r>
            <a:r>
              <a:rPr kumimoji="1" lang="en-US" altLang="zh-CN" dirty="0" err="1"/>
              <a:t>ParseStatementOrDeclaration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ParseStmt.cpp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04684"/>
            <a:ext cx="872490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21088"/>
            <a:ext cx="4292600" cy="1181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85" y="2924944"/>
            <a:ext cx="7543800" cy="3254610"/>
          </a:xfrm>
          <a:prstGeom prst="rect">
            <a:avLst/>
          </a:prstGeom>
        </p:spPr>
      </p:pic>
      <p:sp>
        <p:nvSpPr>
          <p:cNvPr id="10" name="内容占位符 8"/>
          <p:cNvSpPr txBox="1"/>
          <p:nvPr/>
        </p:nvSpPr>
        <p:spPr bwMode="auto">
          <a:xfrm>
            <a:off x="914400" y="1676400"/>
            <a:ext cx="7543800" cy="132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Char char="•"/>
              <a:defRPr sz="26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Monotype Sorts" charset="2"/>
              <a:buChar char="ä"/>
              <a:defRPr sz="24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Font typeface="Wingdings" panose="05000000000000000000" pitchFamily="2" charset="2"/>
              <a:buChar char="§"/>
              <a:defRPr sz="22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v"/>
              <a:defRPr sz="20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/>
              <a:t>Parser::</a:t>
            </a:r>
            <a:r>
              <a:rPr kumimoji="1" lang="en-US" altLang="zh-CN" kern="0" dirty="0" err="1"/>
              <a:t>ParseStatementOrDeclaration</a:t>
            </a:r>
            <a:endParaRPr kumimoji="1" lang="en-US" altLang="zh-CN" kern="0" dirty="0"/>
          </a:p>
          <a:p>
            <a:r>
              <a:rPr kumimoji="1" lang="en-US" altLang="zh-CN" kern="0" dirty="0"/>
              <a:t>./tools/clang/lib/Parse/</a:t>
            </a:r>
            <a:r>
              <a:rPr kumimoji="1" lang="en-US" altLang="zh-CN" kern="0" dirty="0" err="1"/>
              <a:t>ParsePragma.cpp</a:t>
            </a:r>
            <a:endParaRPr kumimoji="1" lang="zh-CN" altLang="en-US" kern="0" dirty="0"/>
          </a:p>
          <a:p>
            <a:endParaRPr kumimoji="1" lang="zh-CN" altLang="en-US" kern="0" dirty="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ActOnPragmaPack</a:t>
            </a:r>
            <a:endParaRPr kumimoji="1" lang="en-US" altLang="zh-CN" dirty="0"/>
          </a:p>
          <a:p>
            <a:r>
              <a:rPr kumimoji="1" lang="en-US" altLang="zh-CN" dirty="0"/>
              <a:t>tools/clang/lib/</a:t>
            </a:r>
            <a:r>
              <a:rPr kumimoji="1" lang="en-US" altLang="zh-CN" dirty="0" err="1"/>
              <a:t>Sema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SemaAttr.cpp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" y="2708920"/>
            <a:ext cx="9144000" cy="137219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12850"/>
            <a:ext cx="8432800" cy="5422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832F-EF08-447B-9095-E14D8D50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EE183-40FE-44AB-A328-B18309DB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https://www.slideshare.net/omododgsonorg/clangintro</a:t>
            </a:r>
            <a:endParaRPr lang="en-US" altLang="zh-CN" dirty="0"/>
          </a:p>
          <a:p>
            <a:r>
              <a:rPr lang="en-US" altLang="zh-CN" dirty="0"/>
              <a:t>LLVM website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68934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207AF8-6895-4D1D-A961-1946805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204864"/>
            <a:ext cx="4889121" cy="22203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8FD39DF-C767-4B12-9157-699C5A87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</a:t>
            </a:r>
            <a:r>
              <a:rPr lang="en-US" altLang="zh-CN" dirty="0" err="1"/>
              <a:t>Lexer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289B9-C5F4-44CB-98BE-6DC87D2F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Lexer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编译课程：字符</a:t>
            </a:r>
            <a:r>
              <a:rPr lang="en-US" altLang="zh-CN" dirty="0"/>
              <a:t>-&gt;</a:t>
            </a:r>
            <a:r>
              <a:rPr lang="zh-CN" altLang="en-US" dirty="0"/>
              <a:t>符号</a:t>
            </a:r>
            <a:endParaRPr lang="en-US" altLang="zh-CN" dirty="0"/>
          </a:p>
          <a:p>
            <a:pPr lvl="1"/>
            <a:r>
              <a:rPr lang="zh-CN" altLang="en-US" dirty="0"/>
              <a:t>预处理器</a:t>
            </a:r>
            <a:endParaRPr lang="en-US" altLang="zh-CN" dirty="0"/>
          </a:p>
          <a:p>
            <a:pPr lvl="2"/>
            <a:r>
              <a:rPr lang="en-US" altLang="zh-CN" dirty="0"/>
              <a:t>include</a:t>
            </a:r>
          </a:p>
          <a:p>
            <a:pPr lvl="2"/>
            <a:r>
              <a:rPr lang="zh-CN" altLang="en-US" dirty="0"/>
              <a:t>宏</a:t>
            </a:r>
            <a:endParaRPr lang="en-US" altLang="zh-CN" dirty="0"/>
          </a:p>
          <a:p>
            <a:pPr lvl="1"/>
            <a:r>
              <a:rPr lang="zh-CN" altLang="en-US" dirty="0"/>
              <a:t>二者实现在一起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C27D17-A940-44B9-8F70-B5DDE5DC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517651"/>
            <a:ext cx="3779912" cy="1535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FC1346-9967-4FF5-8740-3B0B6559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0" y="4670051"/>
            <a:ext cx="3779912" cy="15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8388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Token Stream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786"/>
            <a:ext cx="9144000" cy="34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708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2204864"/>
            <a:ext cx="4393178" cy="22322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6632"/>
            <a:ext cx="405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29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3F186-E40E-468B-BEC5-BE607EBC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Parser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73347-7ADC-4ADC-AC17-F8B8517F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语法分析器：</a:t>
            </a:r>
            <a:endParaRPr lang="en-US" altLang="zh-CN" dirty="0"/>
          </a:p>
          <a:p>
            <a:pPr lvl="1"/>
            <a:r>
              <a:rPr lang="zh-CN" altLang="en-US" dirty="0"/>
              <a:t>手写递归下降</a:t>
            </a:r>
            <a:endParaRPr lang="en-US" altLang="zh-CN" dirty="0"/>
          </a:p>
          <a:p>
            <a:pPr lvl="2"/>
            <a:r>
              <a:rPr lang="zh-CN" altLang="en-US" dirty="0"/>
              <a:t>针对</a:t>
            </a:r>
            <a:r>
              <a:rPr lang="en-US" altLang="zh-CN" dirty="0"/>
              <a:t>C</a:t>
            </a:r>
            <a:r>
              <a:rPr lang="zh-CN" altLang="en-US" dirty="0"/>
              <a:t>语言家族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Token</a:t>
            </a:r>
            <a:r>
              <a:rPr lang="zh-CN" altLang="en-US" dirty="0"/>
              <a:t>流</a:t>
            </a:r>
            <a:endParaRPr lang="en-US" altLang="zh-CN" dirty="0"/>
          </a:p>
          <a:p>
            <a:pPr lvl="1"/>
            <a:r>
              <a:rPr lang="zh-CN" altLang="en-US" dirty="0"/>
              <a:t>是否符合语法规则</a:t>
            </a:r>
            <a:endParaRPr lang="en-US" altLang="zh-CN" dirty="0"/>
          </a:p>
          <a:p>
            <a:pPr lvl="2"/>
            <a:r>
              <a:rPr lang="zh-CN" altLang="en-US" dirty="0"/>
              <a:t>关系表达式</a:t>
            </a:r>
            <a:endParaRPr lang="en-US" altLang="zh-CN" dirty="0"/>
          </a:p>
          <a:p>
            <a:pPr lvl="2"/>
            <a:r>
              <a:rPr lang="zh-CN" altLang="en-US" dirty="0"/>
              <a:t>变量声明</a:t>
            </a:r>
            <a:endParaRPr lang="en-US" altLang="zh-CN" dirty="0"/>
          </a:p>
          <a:p>
            <a:pPr lvl="2"/>
            <a:r>
              <a:rPr lang="zh-CN" altLang="en-US" dirty="0"/>
              <a:t>等等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44EEA9-0F61-477B-B87C-ABA02ACC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779912" cy="2008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03B393-8F1D-4E00-9605-732E7A8E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509120"/>
            <a:ext cx="430079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324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E61B0-6BE8-484B-BC0B-D205CC6C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</a:t>
            </a:r>
            <a:r>
              <a:rPr lang="en-US" altLang="zh-CN" dirty="0" err="1"/>
              <a:t>Sema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AE7B3-82D8-4F42-8F1C-7C83C4FD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语义分析器：</a:t>
            </a:r>
            <a:endParaRPr lang="en-US" altLang="zh-CN" dirty="0"/>
          </a:p>
          <a:p>
            <a:pPr lvl="1"/>
            <a:r>
              <a:rPr lang="zh-CN" altLang="en-US" dirty="0"/>
              <a:t>构建</a:t>
            </a:r>
            <a:r>
              <a:rPr lang="en-US" altLang="zh-CN" dirty="0"/>
              <a:t>AST</a:t>
            </a:r>
          </a:p>
          <a:p>
            <a:pPr lvl="1"/>
            <a:r>
              <a:rPr lang="en-US" altLang="zh-CN" dirty="0" err="1"/>
              <a:t>ParseAST</a:t>
            </a:r>
            <a:endParaRPr lang="en-US" altLang="zh-CN" dirty="0"/>
          </a:p>
          <a:p>
            <a:pPr lvl="2"/>
            <a:r>
              <a:rPr lang="en-US" altLang="zh-CN" dirty="0"/>
              <a:t>clang</a:t>
            </a:r>
            <a:r>
              <a:rPr lang="zh-CN" altLang="en-US" dirty="0"/>
              <a:t>处理入口</a:t>
            </a:r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E01C6-C921-4A7B-8A95-292D8D91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5" y="4733887"/>
            <a:ext cx="9144000" cy="1826481"/>
          </a:xfrm>
          <a:prstGeom prst="rect">
            <a:avLst/>
          </a:prstGeom>
        </p:spPr>
      </p:pic>
      <p:grpSp>
        <p:nvGrpSpPr>
          <p:cNvPr id="6" name="Group 8401">
            <a:extLst>
              <a:ext uri="{FF2B5EF4-FFF2-40B4-BE49-F238E27FC236}">
                <a16:creationId xmlns:a16="http://schemas.microsoft.com/office/drawing/2014/main" id="{4C4CA8A2-CE0C-4E0B-B9B3-64EE77F52FE0}"/>
              </a:ext>
            </a:extLst>
          </p:cNvPr>
          <p:cNvGrpSpPr/>
          <p:nvPr/>
        </p:nvGrpSpPr>
        <p:grpSpPr>
          <a:xfrm>
            <a:off x="1907704" y="1676400"/>
            <a:ext cx="7308991" cy="3381296"/>
            <a:chOff x="1961832" y="0"/>
            <a:chExt cx="7309056" cy="3381695"/>
          </a:xfrm>
        </p:grpSpPr>
        <p:sp>
          <p:nvSpPr>
            <p:cNvPr id="49" name="Rectangle 8266">
              <a:extLst>
                <a:ext uri="{FF2B5EF4-FFF2-40B4-BE49-F238E27FC236}">
                  <a16:creationId xmlns:a16="http://schemas.microsoft.com/office/drawing/2014/main" id="{36E4EC85-860D-469B-9398-0B6F110126CB}"/>
                </a:ext>
              </a:extLst>
            </p:cNvPr>
            <p:cNvSpPr/>
            <p:nvPr/>
          </p:nvSpPr>
          <p:spPr>
            <a:xfrm>
              <a:off x="1961832" y="944811"/>
              <a:ext cx="152293" cy="541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8" name="Picture 568">
              <a:extLst>
                <a:ext uri="{FF2B5EF4-FFF2-40B4-BE49-F238E27FC236}">
                  <a16:creationId xmlns:a16="http://schemas.microsoft.com/office/drawing/2014/main" id="{71A243C1-8945-481E-92C5-70B76811DE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310127" y="0"/>
              <a:ext cx="1741467" cy="1084217"/>
            </a:xfrm>
            <a:prstGeom prst="rect">
              <a:avLst/>
            </a:prstGeom>
          </p:spPr>
        </p:pic>
        <p:pic>
          <p:nvPicPr>
            <p:cNvPr id="9" name="Picture 571">
              <a:extLst>
                <a:ext uri="{FF2B5EF4-FFF2-40B4-BE49-F238E27FC236}">
                  <a16:creationId xmlns:a16="http://schemas.microsoft.com/office/drawing/2014/main" id="{B211E11B-1F94-4696-A8C5-FA42C8224385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422016" y="0"/>
              <a:ext cx="1702111" cy="1084217"/>
            </a:xfrm>
            <a:prstGeom prst="rect">
              <a:avLst/>
            </a:prstGeom>
          </p:spPr>
        </p:pic>
        <p:pic>
          <p:nvPicPr>
            <p:cNvPr id="10" name="Picture 574">
              <a:extLst>
                <a:ext uri="{FF2B5EF4-FFF2-40B4-BE49-F238E27FC236}">
                  <a16:creationId xmlns:a16="http://schemas.microsoft.com/office/drawing/2014/main" id="{A47F5952-362E-498A-9076-9118A962C9B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322297" y="1674546"/>
              <a:ext cx="1721788" cy="1103930"/>
            </a:xfrm>
            <a:prstGeom prst="rect">
              <a:avLst/>
            </a:prstGeom>
          </p:spPr>
        </p:pic>
        <p:pic>
          <p:nvPicPr>
            <p:cNvPr id="11" name="Picture 8848">
              <a:extLst>
                <a:ext uri="{FF2B5EF4-FFF2-40B4-BE49-F238E27FC236}">
                  <a16:creationId xmlns:a16="http://schemas.microsoft.com/office/drawing/2014/main" id="{6B0D358C-BB41-4B2F-9CDA-E241105CA89E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55820" y="1005271"/>
              <a:ext cx="1645920" cy="1027176"/>
            </a:xfrm>
            <a:prstGeom prst="rect">
              <a:avLst/>
            </a:prstGeom>
          </p:spPr>
        </p:pic>
        <p:pic>
          <p:nvPicPr>
            <p:cNvPr id="12" name="Picture 8849">
              <a:extLst>
                <a:ext uri="{FF2B5EF4-FFF2-40B4-BE49-F238E27FC236}">
                  <a16:creationId xmlns:a16="http://schemas.microsoft.com/office/drawing/2014/main" id="{C198DACF-F9C9-496D-A672-CEAE456441E0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55820" y="2354519"/>
              <a:ext cx="1645920" cy="1027176"/>
            </a:xfrm>
            <a:prstGeom prst="rect">
              <a:avLst/>
            </a:prstGeom>
          </p:spPr>
        </p:pic>
        <p:sp>
          <p:nvSpPr>
            <p:cNvPr id="13" name="Shape 9632">
              <a:extLst>
                <a:ext uri="{FF2B5EF4-FFF2-40B4-BE49-F238E27FC236}">
                  <a16:creationId xmlns:a16="http://schemas.microsoft.com/office/drawing/2014/main" id="{6C2B5893-AD94-45A1-AE3D-80F234F736D8}"/>
                </a:ext>
              </a:extLst>
            </p:cNvPr>
            <p:cNvSpPr/>
            <p:nvPr/>
          </p:nvSpPr>
          <p:spPr>
            <a:xfrm>
              <a:off x="5418353" y="68996"/>
              <a:ext cx="1523381" cy="859621"/>
            </a:xfrm>
            <a:custGeom>
              <a:avLst/>
              <a:gdLst/>
              <a:ahLst/>
              <a:cxnLst/>
              <a:rect l="0" t="0" r="0" b="0"/>
              <a:pathLst>
                <a:path w="1523381" h="859621">
                  <a:moveTo>
                    <a:pt x="0" y="0"/>
                  </a:moveTo>
                  <a:lnTo>
                    <a:pt x="1523381" y="0"/>
                  </a:lnTo>
                  <a:lnTo>
                    <a:pt x="1523381" y="859621"/>
                  </a:lnTo>
                  <a:lnTo>
                    <a:pt x="0" y="85962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BEBE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Shape 582">
              <a:extLst>
                <a:ext uri="{FF2B5EF4-FFF2-40B4-BE49-F238E27FC236}">
                  <a16:creationId xmlns:a16="http://schemas.microsoft.com/office/drawing/2014/main" id="{EA98D740-E531-40F2-8ECB-C7923DE76970}"/>
                </a:ext>
              </a:extLst>
            </p:cNvPr>
            <p:cNvSpPr/>
            <p:nvPr/>
          </p:nvSpPr>
          <p:spPr>
            <a:xfrm>
              <a:off x="5418352" y="68996"/>
              <a:ext cx="1523380" cy="859621"/>
            </a:xfrm>
            <a:custGeom>
              <a:avLst/>
              <a:gdLst/>
              <a:ahLst/>
              <a:cxnLst/>
              <a:rect l="0" t="0" r="0" b="0"/>
              <a:pathLst>
                <a:path w="1523380" h="859621">
                  <a:moveTo>
                    <a:pt x="0" y="0"/>
                  </a:moveTo>
                  <a:lnTo>
                    <a:pt x="1523380" y="0"/>
                  </a:lnTo>
                  <a:lnTo>
                    <a:pt x="1523380" y="859621"/>
                  </a:lnTo>
                  <a:lnTo>
                    <a:pt x="0" y="859621"/>
                  </a:lnTo>
                  <a:close/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583">
              <a:extLst>
                <a:ext uri="{FF2B5EF4-FFF2-40B4-BE49-F238E27FC236}">
                  <a16:creationId xmlns:a16="http://schemas.microsoft.com/office/drawing/2014/main" id="{F4A67FD1-7F1D-49DC-B83D-F2C7CB969B3C}"/>
                </a:ext>
              </a:extLst>
            </p:cNvPr>
            <p:cNvSpPr/>
            <p:nvPr/>
          </p:nvSpPr>
          <p:spPr>
            <a:xfrm>
              <a:off x="5839818" y="338840"/>
              <a:ext cx="221722" cy="40940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i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584">
              <a:extLst>
                <a:ext uri="{FF2B5EF4-FFF2-40B4-BE49-F238E27FC236}">
                  <a16:creationId xmlns:a16="http://schemas.microsoft.com/office/drawing/2014/main" id="{57764CA6-4777-41F6-8609-B26D75E7287E}"/>
                </a:ext>
              </a:extLst>
            </p:cNvPr>
            <p:cNvSpPr/>
            <p:nvPr/>
          </p:nvSpPr>
          <p:spPr>
            <a:xfrm>
              <a:off x="6006079" y="338840"/>
              <a:ext cx="678671" cy="40940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i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ction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Shape 9635">
              <a:extLst>
                <a:ext uri="{FF2B5EF4-FFF2-40B4-BE49-F238E27FC236}">
                  <a16:creationId xmlns:a16="http://schemas.microsoft.com/office/drawing/2014/main" id="{380269F8-64CC-4AA4-90EC-69D465543107}"/>
                </a:ext>
              </a:extLst>
            </p:cNvPr>
            <p:cNvSpPr/>
            <p:nvPr/>
          </p:nvSpPr>
          <p:spPr>
            <a:xfrm>
              <a:off x="3530243" y="68996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lnTo>
                    <a:pt x="0" y="0"/>
                  </a:lnTo>
                </a:path>
              </a:pathLst>
            </a:custGeom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BEBE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Shape 586">
              <a:extLst>
                <a:ext uri="{FF2B5EF4-FFF2-40B4-BE49-F238E27FC236}">
                  <a16:creationId xmlns:a16="http://schemas.microsoft.com/office/drawing/2014/main" id="{F6BE77E8-28AA-42EE-ACC5-5E1430EB3E16}"/>
                </a:ext>
              </a:extLst>
            </p:cNvPr>
            <p:cNvSpPr/>
            <p:nvPr/>
          </p:nvSpPr>
          <p:spPr>
            <a:xfrm>
              <a:off x="3530242" y="68996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close/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587">
              <a:extLst>
                <a:ext uri="{FF2B5EF4-FFF2-40B4-BE49-F238E27FC236}">
                  <a16:creationId xmlns:a16="http://schemas.microsoft.com/office/drawing/2014/main" id="{BF872180-43EF-4160-B836-5F7A53C852DB}"/>
                </a:ext>
              </a:extLst>
            </p:cNvPr>
            <p:cNvSpPr/>
            <p:nvPr/>
          </p:nvSpPr>
          <p:spPr>
            <a:xfrm>
              <a:off x="3935180" y="338724"/>
              <a:ext cx="169589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588">
              <a:extLst>
                <a:ext uri="{FF2B5EF4-FFF2-40B4-BE49-F238E27FC236}">
                  <a16:creationId xmlns:a16="http://schemas.microsoft.com/office/drawing/2014/main" id="{576B2767-78A1-4433-84B6-A86669BCA791}"/>
                </a:ext>
              </a:extLst>
            </p:cNvPr>
            <p:cNvSpPr/>
            <p:nvPr/>
          </p:nvSpPr>
          <p:spPr>
            <a:xfrm>
              <a:off x="4056359" y="338724"/>
              <a:ext cx="724523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arser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589">
              <a:extLst>
                <a:ext uri="{FF2B5EF4-FFF2-40B4-BE49-F238E27FC236}">
                  <a16:creationId xmlns:a16="http://schemas.microsoft.com/office/drawing/2014/main" id="{CDFCE808-6BA5-4DEC-A41D-AAE5D82752F8}"/>
                </a:ext>
              </a:extLst>
            </p:cNvPr>
            <p:cNvSpPr/>
            <p:nvPr/>
          </p:nvSpPr>
          <p:spPr>
            <a:xfrm>
              <a:off x="5009614" y="498806"/>
              <a:ext cx="311335" cy="0"/>
            </a:xfrm>
            <a:custGeom>
              <a:avLst/>
              <a:gdLst/>
              <a:ahLst/>
              <a:cxnLst/>
              <a:rect l="0" t="0" r="0" b="0"/>
              <a:pathLst>
                <a:path w="311335">
                  <a:moveTo>
                    <a:pt x="0" y="0"/>
                  </a:moveTo>
                  <a:lnTo>
                    <a:pt x="311335" y="0"/>
                  </a:lnTo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2" name="Shape 590">
              <a:extLst>
                <a:ext uri="{FF2B5EF4-FFF2-40B4-BE49-F238E27FC236}">
                  <a16:creationId xmlns:a16="http://schemas.microsoft.com/office/drawing/2014/main" id="{E8A3A73F-CC8A-47C1-A41A-DC49142AB916}"/>
                </a:ext>
              </a:extLst>
            </p:cNvPr>
            <p:cNvSpPr/>
            <p:nvPr/>
          </p:nvSpPr>
          <p:spPr>
            <a:xfrm>
              <a:off x="5320949" y="469238"/>
              <a:ext cx="78711" cy="59139"/>
            </a:xfrm>
            <a:custGeom>
              <a:avLst/>
              <a:gdLst/>
              <a:ahLst/>
              <a:cxnLst/>
              <a:rect l="0" t="0" r="0" b="0"/>
              <a:pathLst>
                <a:path w="78711" h="59139">
                  <a:moveTo>
                    <a:pt x="0" y="0"/>
                  </a:moveTo>
                  <a:lnTo>
                    <a:pt x="78711" y="29570"/>
                  </a:lnTo>
                  <a:lnTo>
                    <a:pt x="0" y="59139"/>
                  </a:lnTo>
                  <a:lnTo>
                    <a:pt x="0" y="0"/>
                  </a:lnTo>
                  <a:close/>
                </a:path>
              </a:pathLst>
            </a:custGeom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Shape 591">
              <a:extLst>
                <a:ext uri="{FF2B5EF4-FFF2-40B4-BE49-F238E27FC236}">
                  <a16:creationId xmlns:a16="http://schemas.microsoft.com/office/drawing/2014/main" id="{0C49EF87-2EA8-4CF3-B85C-A32B5526B0B0}"/>
                </a:ext>
              </a:extLst>
            </p:cNvPr>
            <p:cNvSpPr/>
            <p:nvPr/>
          </p:nvSpPr>
          <p:spPr>
            <a:xfrm>
              <a:off x="5320949" y="469237"/>
              <a:ext cx="78710" cy="59140"/>
            </a:xfrm>
            <a:custGeom>
              <a:avLst/>
              <a:gdLst/>
              <a:ahLst/>
              <a:cxnLst/>
              <a:rect l="0" t="0" r="0" b="0"/>
              <a:pathLst>
                <a:path w="78710" h="59140">
                  <a:moveTo>
                    <a:pt x="78710" y="29570"/>
                  </a:moveTo>
                  <a:lnTo>
                    <a:pt x="0" y="0"/>
                  </a:lnTo>
                  <a:lnTo>
                    <a:pt x="0" y="59140"/>
                  </a:lnTo>
                  <a:close/>
                </a:path>
              </a:pathLst>
            </a:custGeom>
            <a:ln w="9839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4" name="Shape 9638">
              <a:extLst>
                <a:ext uri="{FF2B5EF4-FFF2-40B4-BE49-F238E27FC236}">
                  <a16:creationId xmlns:a16="http://schemas.microsoft.com/office/drawing/2014/main" id="{8016C872-4A35-4D19-A8A7-FFC96DF73BC5}"/>
                </a:ext>
              </a:extLst>
            </p:cNvPr>
            <p:cNvSpPr/>
            <p:nvPr/>
          </p:nvSpPr>
          <p:spPr>
            <a:xfrm>
              <a:off x="5440363" y="1753398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EB1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5" name="Shape 594">
              <a:extLst>
                <a:ext uri="{FF2B5EF4-FFF2-40B4-BE49-F238E27FC236}">
                  <a16:creationId xmlns:a16="http://schemas.microsoft.com/office/drawing/2014/main" id="{B11C2C1A-D708-4644-8313-B3CDF5DFC4E5}"/>
                </a:ext>
              </a:extLst>
            </p:cNvPr>
            <p:cNvSpPr/>
            <p:nvPr/>
          </p:nvSpPr>
          <p:spPr>
            <a:xfrm>
              <a:off x="5440362" y="1753398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close/>
                </a:path>
              </a:pathLst>
            </a:custGeom>
            <a:ln w="29516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595">
              <a:extLst>
                <a:ext uri="{FF2B5EF4-FFF2-40B4-BE49-F238E27FC236}">
                  <a16:creationId xmlns:a16="http://schemas.microsoft.com/office/drawing/2014/main" id="{323AE930-0828-4D1F-A00B-1478196E35FA}"/>
                </a:ext>
              </a:extLst>
            </p:cNvPr>
            <p:cNvSpPr/>
            <p:nvPr/>
          </p:nvSpPr>
          <p:spPr>
            <a:xfrm>
              <a:off x="5879889" y="2023127"/>
              <a:ext cx="793615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Sema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Shape 596">
              <a:extLst>
                <a:ext uri="{FF2B5EF4-FFF2-40B4-BE49-F238E27FC236}">
                  <a16:creationId xmlns:a16="http://schemas.microsoft.com/office/drawing/2014/main" id="{73B427CB-A8EF-47E6-9967-C24A535A5A72}"/>
                </a:ext>
              </a:extLst>
            </p:cNvPr>
            <p:cNvSpPr/>
            <p:nvPr/>
          </p:nvSpPr>
          <p:spPr>
            <a:xfrm>
              <a:off x="6180042" y="1095192"/>
              <a:ext cx="4" cy="658206"/>
            </a:xfrm>
            <a:custGeom>
              <a:avLst/>
              <a:gdLst/>
              <a:ahLst/>
              <a:cxnLst/>
              <a:rect l="0" t="0" r="0" b="0"/>
              <a:pathLst>
                <a:path w="4" h="658206">
                  <a:moveTo>
                    <a:pt x="4" y="658206"/>
                  </a:moveTo>
                  <a:lnTo>
                    <a:pt x="0" y="0"/>
                  </a:lnTo>
                </a:path>
              </a:pathLst>
            </a:custGeom>
            <a:ln w="19678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8" name="Shape 597">
              <a:extLst>
                <a:ext uri="{FF2B5EF4-FFF2-40B4-BE49-F238E27FC236}">
                  <a16:creationId xmlns:a16="http://schemas.microsoft.com/office/drawing/2014/main" id="{E02FCFCF-8974-4AB6-B45D-B09DE21863EE}"/>
                </a:ext>
              </a:extLst>
            </p:cNvPr>
            <p:cNvSpPr/>
            <p:nvPr/>
          </p:nvSpPr>
          <p:spPr>
            <a:xfrm>
              <a:off x="6097397" y="953258"/>
              <a:ext cx="165293" cy="141934"/>
            </a:xfrm>
            <a:custGeom>
              <a:avLst/>
              <a:gdLst/>
              <a:ahLst/>
              <a:cxnLst/>
              <a:rect l="0" t="0" r="0" b="0"/>
              <a:pathLst>
                <a:path w="165293" h="141934">
                  <a:moveTo>
                    <a:pt x="82645" y="0"/>
                  </a:moveTo>
                  <a:lnTo>
                    <a:pt x="0" y="141934"/>
                  </a:lnTo>
                  <a:lnTo>
                    <a:pt x="165293" y="141933"/>
                  </a:lnTo>
                  <a:close/>
                </a:path>
              </a:pathLst>
            </a:custGeom>
            <a:ln w="19678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9" name="Shape 9641">
              <a:extLst>
                <a:ext uri="{FF2B5EF4-FFF2-40B4-BE49-F238E27FC236}">
                  <a16:creationId xmlns:a16="http://schemas.microsoft.com/office/drawing/2014/main" id="{08FBAD80-3E51-464D-AB95-BCE5C18EFB66}"/>
                </a:ext>
              </a:extLst>
            </p:cNvPr>
            <p:cNvSpPr/>
            <p:nvPr/>
          </p:nvSpPr>
          <p:spPr>
            <a:xfrm>
              <a:off x="7638319" y="1046913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BEBE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0" name="Shape 600">
              <a:extLst>
                <a:ext uri="{FF2B5EF4-FFF2-40B4-BE49-F238E27FC236}">
                  <a16:creationId xmlns:a16="http://schemas.microsoft.com/office/drawing/2014/main" id="{09979CB3-5CEE-4F9C-BD93-F01DF28AA108}"/>
                </a:ext>
              </a:extLst>
            </p:cNvPr>
            <p:cNvSpPr/>
            <p:nvPr/>
          </p:nvSpPr>
          <p:spPr>
            <a:xfrm>
              <a:off x="7638319" y="1046913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close/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601">
              <a:extLst>
                <a:ext uri="{FF2B5EF4-FFF2-40B4-BE49-F238E27FC236}">
                  <a16:creationId xmlns:a16="http://schemas.microsoft.com/office/drawing/2014/main" id="{2BD7550F-8193-4A03-8AAF-33162EF7753C}"/>
                </a:ext>
              </a:extLst>
            </p:cNvPr>
            <p:cNvSpPr/>
            <p:nvPr/>
          </p:nvSpPr>
          <p:spPr>
            <a:xfrm>
              <a:off x="8168299" y="1159052"/>
              <a:ext cx="397279" cy="4094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i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AS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602">
              <a:extLst>
                <a:ext uri="{FF2B5EF4-FFF2-40B4-BE49-F238E27FC236}">
                  <a16:creationId xmlns:a16="http://schemas.microsoft.com/office/drawing/2014/main" id="{8F76E27F-72C3-4D55-BF41-D3A51F07247B}"/>
                </a:ext>
              </a:extLst>
            </p:cNvPr>
            <p:cNvSpPr/>
            <p:nvPr/>
          </p:nvSpPr>
          <p:spPr>
            <a:xfrm>
              <a:off x="8470842" y="1159052"/>
              <a:ext cx="150432" cy="4094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i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603">
              <a:extLst>
                <a:ext uri="{FF2B5EF4-FFF2-40B4-BE49-F238E27FC236}">
                  <a16:creationId xmlns:a16="http://schemas.microsoft.com/office/drawing/2014/main" id="{6ADDC52E-13E2-4799-8B9A-5715D94B8FE7}"/>
                </a:ext>
              </a:extLst>
            </p:cNvPr>
            <p:cNvSpPr/>
            <p:nvPr/>
          </p:nvSpPr>
          <p:spPr>
            <a:xfrm>
              <a:off x="7841313" y="1474461"/>
              <a:ext cx="1422667" cy="40940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i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Consumer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Shape 9646">
              <a:extLst>
                <a:ext uri="{FF2B5EF4-FFF2-40B4-BE49-F238E27FC236}">
                  <a16:creationId xmlns:a16="http://schemas.microsoft.com/office/drawing/2014/main" id="{C7148894-A7A7-4B1A-BB18-92DE7D4E07A2}"/>
                </a:ext>
              </a:extLst>
            </p:cNvPr>
            <p:cNvSpPr/>
            <p:nvPr/>
          </p:nvSpPr>
          <p:spPr>
            <a:xfrm>
              <a:off x="7638319" y="2396132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lnTo>
                    <a:pt x="0" y="0"/>
                  </a:lnTo>
                </a:path>
              </a:pathLst>
            </a:custGeom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BEBE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5" name="Shape 605">
              <a:extLst>
                <a:ext uri="{FF2B5EF4-FFF2-40B4-BE49-F238E27FC236}">
                  <a16:creationId xmlns:a16="http://schemas.microsoft.com/office/drawing/2014/main" id="{5DCDC831-2BA4-4F06-B749-C10AD71EFA3E}"/>
                </a:ext>
              </a:extLst>
            </p:cNvPr>
            <p:cNvSpPr/>
            <p:nvPr/>
          </p:nvSpPr>
          <p:spPr>
            <a:xfrm>
              <a:off x="7638319" y="2396132"/>
              <a:ext cx="1479371" cy="859621"/>
            </a:xfrm>
            <a:custGeom>
              <a:avLst/>
              <a:gdLst/>
              <a:ahLst/>
              <a:cxnLst/>
              <a:rect l="0" t="0" r="0" b="0"/>
              <a:pathLst>
                <a:path w="1479371" h="859621">
                  <a:moveTo>
                    <a:pt x="0" y="0"/>
                  </a:moveTo>
                  <a:lnTo>
                    <a:pt x="1479371" y="0"/>
                  </a:lnTo>
                  <a:lnTo>
                    <a:pt x="1479371" y="859621"/>
                  </a:lnTo>
                  <a:lnTo>
                    <a:pt x="0" y="859621"/>
                  </a:lnTo>
                  <a:close/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606">
              <a:extLst>
                <a:ext uri="{FF2B5EF4-FFF2-40B4-BE49-F238E27FC236}">
                  <a16:creationId xmlns:a16="http://schemas.microsoft.com/office/drawing/2014/main" id="{025C6F45-5CEF-4EC7-B0E5-65D08473F845}"/>
                </a:ext>
              </a:extLst>
            </p:cNvPr>
            <p:cNvSpPr/>
            <p:nvPr/>
          </p:nvSpPr>
          <p:spPr>
            <a:xfrm>
              <a:off x="7798883" y="2508156"/>
              <a:ext cx="151375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Rectangle 607">
              <a:extLst>
                <a:ext uri="{FF2B5EF4-FFF2-40B4-BE49-F238E27FC236}">
                  <a16:creationId xmlns:a16="http://schemas.microsoft.com/office/drawing/2014/main" id="{51117464-E95A-405E-A089-42DB37B293C0}"/>
                </a:ext>
              </a:extLst>
            </p:cNvPr>
            <p:cNvSpPr/>
            <p:nvPr/>
          </p:nvSpPr>
          <p:spPr>
            <a:xfrm>
              <a:off x="7904727" y="2508156"/>
              <a:ext cx="117457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608">
              <a:extLst>
                <a:ext uri="{FF2B5EF4-FFF2-40B4-BE49-F238E27FC236}">
                  <a16:creationId xmlns:a16="http://schemas.microsoft.com/office/drawing/2014/main" id="{DF8BE094-A650-4141-8749-5D34036B4348}"/>
                </a:ext>
              </a:extLst>
            </p:cNvPr>
            <p:cNvSpPr/>
            <p:nvPr/>
          </p:nvSpPr>
          <p:spPr>
            <a:xfrm>
              <a:off x="7991431" y="2508156"/>
              <a:ext cx="1279457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anslation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609">
              <a:extLst>
                <a:ext uri="{FF2B5EF4-FFF2-40B4-BE49-F238E27FC236}">
                  <a16:creationId xmlns:a16="http://schemas.microsoft.com/office/drawing/2014/main" id="{97C46F57-9EEC-4875-B111-EDA9EBF0951B}"/>
                </a:ext>
              </a:extLst>
            </p:cNvPr>
            <p:cNvSpPr/>
            <p:nvPr/>
          </p:nvSpPr>
          <p:spPr>
            <a:xfrm>
              <a:off x="8161727" y="2823564"/>
              <a:ext cx="232086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U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610">
              <a:extLst>
                <a:ext uri="{FF2B5EF4-FFF2-40B4-BE49-F238E27FC236}">
                  <a16:creationId xmlns:a16="http://schemas.microsoft.com/office/drawing/2014/main" id="{7F327E3B-ACAA-43E0-BE7B-847DDB69D18D}"/>
                </a:ext>
              </a:extLst>
            </p:cNvPr>
            <p:cNvSpPr/>
            <p:nvPr/>
          </p:nvSpPr>
          <p:spPr>
            <a:xfrm>
              <a:off x="8337787" y="2823564"/>
              <a:ext cx="336039" cy="4084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5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nit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Shape 611">
              <a:extLst>
                <a:ext uri="{FF2B5EF4-FFF2-40B4-BE49-F238E27FC236}">
                  <a16:creationId xmlns:a16="http://schemas.microsoft.com/office/drawing/2014/main" id="{0751D933-EF9D-43DA-9073-3F84E03242DF}"/>
                </a:ext>
              </a:extLst>
            </p:cNvPr>
            <p:cNvSpPr/>
            <p:nvPr/>
          </p:nvSpPr>
          <p:spPr>
            <a:xfrm>
              <a:off x="6919733" y="1529582"/>
              <a:ext cx="636711" cy="411060"/>
            </a:xfrm>
            <a:custGeom>
              <a:avLst/>
              <a:gdLst/>
              <a:ahLst/>
              <a:cxnLst/>
              <a:rect l="0" t="0" r="0" b="0"/>
              <a:pathLst>
                <a:path w="636711" h="411060">
                  <a:moveTo>
                    <a:pt x="0" y="411060"/>
                  </a:moveTo>
                  <a:lnTo>
                    <a:pt x="636711" y="0"/>
                  </a:lnTo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Shape 612">
              <a:extLst>
                <a:ext uri="{FF2B5EF4-FFF2-40B4-BE49-F238E27FC236}">
                  <a16:creationId xmlns:a16="http://schemas.microsoft.com/office/drawing/2014/main" id="{6BF294E4-87C7-4B35-A442-2C0E1126FEF1}"/>
                </a:ext>
              </a:extLst>
            </p:cNvPr>
            <p:cNvSpPr/>
            <p:nvPr/>
          </p:nvSpPr>
          <p:spPr>
            <a:xfrm>
              <a:off x="7540455" y="1486868"/>
              <a:ext cx="82150" cy="67570"/>
            </a:xfrm>
            <a:custGeom>
              <a:avLst/>
              <a:gdLst/>
              <a:ahLst/>
              <a:cxnLst/>
              <a:rect l="0" t="0" r="0" b="0"/>
              <a:pathLst>
                <a:path w="82150" h="67570">
                  <a:moveTo>
                    <a:pt x="82150" y="0"/>
                  </a:moveTo>
                  <a:lnTo>
                    <a:pt x="31978" y="67570"/>
                  </a:lnTo>
                  <a:lnTo>
                    <a:pt x="0" y="17859"/>
                  </a:lnTo>
                  <a:lnTo>
                    <a:pt x="82150" y="0"/>
                  </a:lnTo>
                  <a:close/>
                </a:path>
              </a:pathLst>
            </a:custGeom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3" name="Shape 613">
              <a:extLst>
                <a:ext uri="{FF2B5EF4-FFF2-40B4-BE49-F238E27FC236}">
                  <a16:creationId xmlns:a16="http://schemas.microsoft.com/office/drawing/2014/main" id="{DD8289BC-B79B-4AC7-B8C5-DE042182E28C}"/>
                </a:ext>
              </a:extLst>
            </p:cNvPr>
            <p:cNvSpPr/>
            <p:nvPr/>
          </p:nvSpPr>
          <p:spPr>
            <a:xfrm>
              <a:off x="7540455" y="1486868"/>
              <a:ext cx="82151" cy="67569"/>
            </a:xfrm>
            <a:custGeom>
              <a:avLst/>
              <a:gdLst/>
              <a:ahLst/>
              <a:cxnLst/>
              <a:rect l="0" t="0" r="0" b="0"/>
              <a:pathLst>
                <a:path w="82151" h="67569">
                  <a:moveTo>
                    <a:pt x="82151" y="0"/>
                  </a:moveTo>
                  <a:lnTo>
                    <a:pt x="0" y="17858"/>
                  </a:lnTo>
                  <a:lnTo>
                    <a:pt x="31979" y="67569"/>
                  </a:lnTo>
                  <a:close/>
                </a:path>
              </a:pathLst>
            </a:custGeom>
            <a:ln w="9839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4" name="Shape 615">
              <a:extLst>
                <a:ext uri="{FF2B5EF4-FFF2-40B4-BE49-F238E27FC236}">
                  <a16:creationId xmlns:a16="http://schemas.microsoft.com/office/drawing/2014/main" id="{94A02686-2608-4107-829B-4B55B63CE4D4}"/>
                </a:ext>
              </a:extLst>
            </p:cNvPr>
            <p:cNvSpPr/>
            <p:nvPr/>
          </p:nvSpPr>
          <p:spPr>
            <a:xfrm>
              <a:off x="6919733" y="2183209"/>
              <a:ext cx="645927" cy="577745"/>
            </a:xfrm>
            <a:custGeom>
              <a:avLst/>
              <a:gdLst/>
              <a:ahLst/>
              <a:cxnLst/>
              <a:rect l="0" t="0" r="0" b="0"/>
              <a:pathLst>
                <a:path w="645927" h="577745">
                  <a:moveTo>
                    <a:pt x="0" y="0"/>
                  </a:moveTo>
                  <a:lnTo>
                    <a:pt x="645927" y="577745"/>
                  </a:lnTo>
                </a:path>
              </a:pathLst>
            </a:custGeom>
            <a:ln w="9839" cap="rnd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5" name="Shape 616">
              <a:extLst>
                <a:ext uri="{FF2B5EF4-FFF2-40B4-BE49-F238E27FC236}">
                  <a16:creationId xmlns:a16="http://schemas.microsoft.com/office/drawing/2014/main" id="{A9A0797E-0BB9-4711-A104-E2ED6F182111}"/>
                </a:ext>
              </a:extLst>
            </p:cNvPr>
            <p:cNvSpPr/>
            <p:nvPr/>
          </p:nvSpPr>
          <p:spPr>
            <a:xfrm>
              <a:off x="7546003" y="2738896"/>
              <a:ext cx="78372" cy="74575"/>
            </a:xfrm>
            <a:custGeom>
              <a:avLst/>
              <a:gdLst/>
              <a:ahLst/>
              <a:cxnLst/>
              <a:rect l="0" t="0" r="0" b="0"/>
              <a:pathLst>
                <a:path w="78372" h="74575">
                  <a:moveTo>
                    <a:pt x="39317" y="0"/>
                  </a:moveTo>
                  <a:lnTo>
                    <a:pt x="78372" y="74575"/>
                  </a:lnTo>
                  <a:lnTo>
                    <a:pt x="0" y="44115"/>
                  </a:lnTo>
                  <a:lnTo>
                    <a:pt x="39317" y="0"/>
                  </a:lnTo>
                  <a:close/>
                </a:path>
              </a:pathLst>
            </a:custGeom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6" name="Shape 617">
              <a:extLst>
                <a:ext uri="{FF2B5EF4-FFF2-40B4-BE49-F238E27FC236}">
                  <a16:creationId xmlns:a16="http://schemas.microsoft.com/office/drawing/2014/main" id="{2D9F36B1-DA97-4375-BAE0-14174E08122E}"/>
                </a:ext>
              </a:extLst>
            </p:cNvPr>
            <p:cNvSpPr/>
            <p:nvPr/>
          </p:nvSpPr>
          <p:spPr>
            <a:xfrm>
              <a:off x="7546002" y="2738896"/>
              <a:ext cx="78372" cy="74573"/>
            </a:xfrm>
            <a:custGeom>
              <a:avLst/>
              <a:gdLst/>
              <a:ahLst/>
              <a:cxnLst/>
              <a:rect l="0" t="0" r="0" b="0"/>
              <a:pathLst>
                <a:path w="78372" h="74573">
                  <a:moveTo>
                    <a:pt x="78372" y="74573"/>
                  </a:moveTo>
                  <a:lnTo>
                    <a:pt x="39316" y="0"/>
                  </a:lnTo>
                  <a:lnTo>
                    <a:pt x="0" y="44114"/>
                  </a:lnTo>
                  <a:close/>
                </a:path>
              </a:pathLst>
            </a:custGeom>
            <a:ln w="9839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95311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抽象语法树（</a:t>
            </a:r>
            <a:r>
              <a:rPr kumimoji="1" dirty="0"/>
              <a:t>AST: Abstract Syntax Tree</a:t>
            </a:r>
            <a:r>
              <a:rPr kumimoji="1" lang="zh-CN" dirty="0"/>
              <a:t>）</a:t>
            </a:r>
          </a:p>
          <a:p>
            <a:pPr lvl="1"/>
            <a:r>
              <a:rPr kumimoji="1" lang="zh-CN" dirty="0"/>
              <a:t>常见的中间表示</a:t>
            </a:r>
          </a:p>
          <a:p>
            <a:pPr lvl="1"/>
            <a:r>
              <a:rPr kumimoji="1" lang="en-US" altLang="zh-CN" dirty="0"/>
              <a:t>Abstract</a:t>
            </a:r>
            <a:r>
              <a:rPr kumimoji="1" lang="zh-CN" altLang="en-US" dirty="0"/>
              <a:t>：去掉了和语义无关的中间细节，如括号</a:t>
            </a:r>
          </a:p>
          <a:p>
            <a:pPr lvl="1"/>
            <a:r>
              <a:rPr kumimoji="1" lang="zh-CN" altLang="en-US" dirty="0"/>
              <a:t>AST的构造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ParseAST</a:t>
            </a:r>
            <a:endParaRPr kumimoji="1" lang="zh-CN" altLang="en-US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Clang抽象语法树(AST: Abstract Syntax Tree)</a:t>
            </a:r>
          </a:p>
          <a:p>
            <a:pPr lvl="1"/>
            <a:r>
              <a:rPr kumimoji="1" lang="en-US" altLang="zh-CN" dirty="0"/>
              <a:t>&gt;100KLOC</a:t>
            </a:r>
          </a:p>
          <a:p>
            <a:pPr lvl="1"/>
            <a:r>
              <a:rPr kumimoji="1" lang="en-US" altLang="zh-CN" dirty="0"/>
              <a:t>支持C/C++/ObjC/OpenMP...</a:t>
            </a:r>
          </a:p>
          <a:p>
            <a:r>
              <a:rPr kumimoji="1" lang="en-US" altLang="zh-CN" dirty="0"/>
              <a:t>Clang抽象语法树</a:t>
            </a:r>
            <a:r>
              <a:rPr kumimoji="1" lang="zh-CN" altLang="en-US" dirty="0"/>
              <a:t>基本结构</a:t>
            </a:r>
          </a:p>
          <a:p>
            <a:pPr lvl="1"/>
            <a:r>
              <a:rPr kumimoji="1" lang="en-US" altLang="zh-CN" dirty="0"/>
              <a:t>ASTContext</a:t>
            </a:r>
            <a:endParaRPr kumimoji="1" lang="zh-CN" altLang="en-US" sz="2400" dirty="0"/>
          </a:p>
          <a:p>
            <a:pPr lvl="2"/>
            <a:r>
              <a:rPr kumimoji="1" lang="zh-CN" altLang="en-US" dirty="0"/>
              <a:t>语法树相关基本信息：符号表，源程序信息</a:t>
            </a:r>
          </a:p>
          <a:p>
            <a:pPr lvl="2"/>
            <a:r>
              <a:rPr kumimoji="1" lang="zh-CN" altLang="en-US" dirty="0"/>
              <a:t>抽象语法树入口节点：TranslationUnitDecl</a:t>
            </a:r>
          </a:p>
          <a:p>
            <a:pPr lvl="1"/>
            <a:r>
              <a:rPr kumimoji="1" lang="zh-CN" altLang="en-US" sz="2400" dirty="0"/>
              <a:t>语法树节点</a:t>
            </a:r>
          </a:p>
          <a:p>
            <a:pPr lvl="2"/>
            <a:r>
              <a:rPr kumimoji="1" lang="en-US" altLang="zh-CN" sz="2200" dirty="0"/>
              <a:t>Stmt, Decl</a:t>
            </a:r>
          </a:p>
          <a:p>
            <a:pPr lvl="2"/>
            <a:r>
              <a:rPr kumimoji="1" lang="en-US" altLang="zh-CN" sz="2200" dirty="0"/>
              <a:t>Type </a:t>
            </a:r>
            <a:r>
              <a:rPr kumimoji="1" lang="zh-CN" altLang="en-US" sz="2200" dirty="0"/>
              <a:t>信息依附于语法树节点上</a:t>
            </a:r>
          </a:p>
          <a:p>
            <a:pPr lvl="1"/>
            <a:r>
              <a:rPr kumimoji="1" lang="zh-CN" altLang="en-US" dirty="0"/>
              <a:t>遍历</a:t>
            </a:r>
            <a:r>
              <a:rPr kumimoji="1" lang="en-US" altLang="zh-CN" dirty="0"/>
              <a:t>AST</a:t>
            </a:r>
            <a:r>
              <a:rPr kumimoji="1" lang="zh-CN" altLang="en-US" dirty="0"/>
              <a:t>树</a:t>
            </a:r>
          </a:p>
          <a:p>
            <a:pPr lvl="0"/>
            <a:endParaRPr kumimoji="1" lang="en-US" altLang="zh-CN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Clang AST</a:t>
            </a:r>
            <a:r>
              <a:rPr kumimoji="1" lang="zh-CN" altLang="en-US" dirty="0"/>
              <a:t>语法树的基本结构</a:t>
            </a:r>
          </a:p>
          <a:p>
            <a:endParaRPr kumimoji="1" lang="zh-CN" altLang="en-US" dirty="0"/>
          </a:p>
          <a:p>
            <a:pPr lvl="0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410460"/>
            <a:ext cx="6287135" cy="2654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华文仿宋" panose="02010600040101010101" pitchFamily="2" charset="-122"/>
              </a:rPr>
              <a:t>Clang/LLVM</a:t>
            </a:r>
            <a:r>
              <a:rPr lang="zh-CN" altLang="en-US" dirty="0">
                <a:ea typeface="华文仿宋" panose="02010600040101010101" pitchFamily="2" charset="-122"/>
              </a:rPr>
              <a:t>简介</a:t>
            </a:r>
            <a:endParaRPr lang="en-US" altLang="zh-CN" dirty="0">
              <a:ea typeface="华文仿宋" panose="02010600040101010101" pitchFamily="2" charset="-122"/>
            </a:endParaRPr>
          </a:p>
          <a:p>
            <a:r>
              <a:rPr lang="en-US" altLang="zh-CN" dirty="0">
                <a:ea typeface="华文仿宋" panose="02010600040101010101" pitchFamily="2" charset="-122"/>
              </a:rPr>
              <a:t>Clang AST</a:t>
            </a:r>
            <a:endParaRPr lang="zh-CN" altLang="en-US" dirty="0">
              <a:ea typeface="华文仿宋" panose="02010600040101010101" pitchFamily="2" charset="-122"/>
            </a:endParaRPr>
          </a:p>
          <a:p>
            <a:r>
              <a:rPr lang="en-US" altLang="zh-CN" dirty="0">
                <a:ea typeface="华文仿宋" panose="02010600040101010101" pitchFamily="2" charset="-122"/>
              </a:rPr>
              <a:t>LLVM IR</a:t>
            </a:r>
          </a:p>
          <a:p>
            <a:r>
              <a:rPr lang="en-US" altLang="en-US" dirty="0" err="1">
                <a:ea typeface="华文仿宋" panose="02010600040101010101" pitchFamily="2" charset="-122"/>
              </a:rPr>
              <a:t>编译流程</a:t>
            </a:r>
            <a:endParaRPr lang="en-US" altLang="zh-CN" dirty="0">
              <a:ea typeface="华文仿宋" panose="02010600040101010101" pitchFamily="2" charset="-122"/>
            </a:endParaRPr>
          </a:p>
          <a:p>
            <a:r>
              <a:rPr lang="en-US" altLang="zh-CN" dirty="0" err="1">
                <a:ea typeface="华文仿宋" panose="02010600040101010101" pitchFamily="2" charset="-122"/>
              </a:rPr>
              <a:t>Clang</a:t>
            </a:r>
            <a:r>
              <a:rPr lang="en-US" altLang="en-US" dirty="0" err="1">
                <a:ea typeface="华文仿宋" panose="02010600040101010101" pitchFamily="2" charset="-122"/>
              </a:rPr>
              <a:t>源代码分析</a:t>
            </a:r>
            <a:endParaRPr lang="en-US" altLang="en-US" dirty="0">
              <a:ea typeface="华文仿宋" panose="02010600040101010101" pitchFamily="2" charset="-122"/>
            </a:endParaRPr>
          </a:p>
          <a:p>
            <a:r>
              <a:rPr lang="zh-CN" altLang="en-US" dirty="0">
                <a:ea typeface="华文仿宋" panose="02010600040101010101" pitchFamily="2" charset="-122"/>
              </a:rPr>
              <a:t>作业</a:t>
            </a:r>
            <a:endParaRPr lang="en-US" altLang="zh-CN" dirty="0"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582D2-64F8-422F-AA94-336F9EE1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932D9-9012-4E68-A75E-D37411C1F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8386C-D681-4A61-B43C-3C14CD06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543800" cy="50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9941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dirty="0"/>
              <a:t>Clang AST基本数据结构</a:t>
            </a:r>
          </a:p>
          <a:p>
            <a:pPr lvl="1"/>
            <a:r>
              <a:rPr kumimoji="1" dirty="0"/>
              <a:t>Decl声明</a:t>
            </a:r>
          </a:p>
          <a:p>
            <a:pPr lvl="2"/>
            <a:r>
              <a:rPr kumimoji="1" dirty="0"/>
              <a:t>TranslationUnitDecl, VarDecl...</a:t>
            </a:r>
          </a:p>
          <a:p>
            <a:pPr lvl="2"/>
            <a:r>
              <a:rPr kumimoji="1" dirty="0"/>
              <a:t>包含的其他声明DeclContext</a:t>
            </a:r>
          </a:p>
          <a:p>
            <a:pPr lvl="1"/>
            <a:r>
              <a:rPr kumimoji="1" sz="2400" dirty="0">
                <a:sym typeface="+mn-ea"/>
              </a:rPr>
              <a:t>Stmt语句</a:t>
            </a:r>
            <a:endParaRPr kumimoji="1" sz="2400" dirty="0"/>
          </a:p>
          <a:p>
            <a:pPr lvl="2"/>
            <a:r>
              <a:rPr kumimoji="1" sz="2400" dirty="0">
                <a:sym typeface="+mn-ea"/>
              </a:rPr>
              <a:t>CompoundStmt, Expr, IfStmt...</a:t>
            </a:r>
            <a:endParaRPr kumimoji="1" dirty="0"/>
          </a:p>
          <a:p>
            <a:pPr lvl="1"/>
            <a:r>
              <a:rPr kumimoji="1" dirty="0"/>
              <a:t>Type类型</a:t>
            </a:r>
          </a:p>
          <a:p>
            <a:pPr lvl="2"/>
            <a:r>
              <a:rPr kumimoji="1" dirty="0"/>
              <a:t>基本类型PointerType, IntType...</a:t>
            </a:r>
          </a:p>
          <a:p>
            <a:pPr lvl="2"/>
            <a:r>
              <a:rPr kumimoji="1" lang="zh-CN" altLang="en-US" dirty="0"/>
              <a:t>修饰</a:t>
            </a:r>
            <a:r>
              <a:rPr kumimoji="1" dirty="0" err="1"/>
              <a:t>类型QualType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Const</a:t>
            </a:r>
            <a:r>
              <a:rPr kumimoji="1" lang="zh-CN" altLang="en-US" dirty="0"/>
              <a:t>等等</a:t>
            </a:r>
            <a:endParaRPr kumimoji="1" dirty="0"/>
          </a:p>
          <a:p>
            <a:pPr lvl="1"/>
            <a:endParaRPr kumimoji="1" dirty="0"/>
          </a:p>
          <a:p>
            <a:endParaRPr kumimoji="1" lang="zh-CN" altLang="en-US" dirty="0"/>
          </a:p>
          <a:p>
            <a:pPr lvl="0"/>
            <a:endParaRPr kumimoji="1" lang="en-US" altLang="zh-CN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/>
            <a:r>
              <a:rPr kumimoji="1" sz="2600" dirty="0">
                <a:sym typeface="+mn-ea"/>
              </a:rPr>
              <a:t>Clang AST基本数据结构</a:t>
            </a:r>
            <a:endParaRPr kumimoji="1" sz="2600" dirty="0"/>
          </a:p>
          <a:p>
            <a:pPr lvl="1" indent="-342900" algn="l"/>
            <a:r>
              <a:rPr kumimoji="1" sz="2600" dirty="0">
                <a:cs typeface="+mn-cs"/>
              </a:rPr>
              <a:t>TranslationUnitDecl：翻译单元</a:t>
            </a:r>
          </a:p>
          <a:p>
            <a:pPr lvl="2" indent="-342900" algn="l"/>
            <a:r>
              <a:rPr kumimoji="1" sz="2600" dirty="0" err="1">
                <a:cs typeface="+mn-cs"/>
              </a:rPr>
              <a:t>AST树的入口</a:t>
            </a:r>
            <a:endParaRPr kumimoji="1" lang="en-US" altLang="zh-CN" sz="2600" dirty="0">
              <a:cs typeface="+mn-cs"/>
            </a:endParaRPr>
          </a:p>
          <a:p>
            <a:pPr lvl="2" indent="-342900" algn="l"/>
            <a:r>
              <a:rPr kumimoji="1" lang="zh-CN" altLang="en-US" sz="2600" dirty="0">
                <a:cs typeface="+mn-cs"/>
              </a:rPr>
              <a:t>一个</a:t>
            </a:r>
            <a:r>
              <a:rPr kumimoji="1" lang="en-US" altLang="zh-CN" sz="2600" dirty="0">
                <a:cs typeface="+mn-cs"/>
              </a:rPr>
              <a:t>C</a:t>
            </a:r>
            <a:r>
              <a:rPr kumimoji="1" lang="zh-CN" altLang="en-US" sz="2600" dirty="0">
                <a:cs typeface="+mn-cs"/>
              </a:rPr>
              <a:t>语言文件：</a:t>
            </a:r>
            <a:r>
              <a:rPr kumimoji="1" lang="en-US" altLang="zh-CN" sz="2600" dirty="0">
                <a:cs typeface="+mn-cs"/>
              </a:rPr>
              <a:t>.c</a:t>
            </a:r>
            <a:endParaRPr kumimoji="1" sz="2600" dirty="0">
              <a:cs typeface="+mn-cs"/>
            </a:endParaRPr>
          </a:p>
          <a:p>
            <a:pPr lvl="2" indent="-342900" algn="l"/>
            <a:r>
              <a:rPr kumimoji="1" sz="2600" dirty="0">
                <a:cs typeface="+mn-cs"/>
              </a:rPr>
              <a:t>DeclContext包含其他声明</a:t>
            </a:r>
          </a:p>
          <a:p>
            <a:pPr lvl="3" indent="-342900" algn="l"/>
            <a:r>
              <a:rPr kumimoji="1" sz="2600" dirty="0">
                <a:cs typeface="+mn-cs"/>
              </a:rPr>
              <a:t>TypeDecl</a:t>
            </a:r>
          </a:p>
          <a:p>
            <a:pPr lvl="3" indent="-342900" algn="l"/>
            <a:r>
              <a:rPr kumimoji="1" sz="2600" dirty="0">
                <a:cs typeface="+mn-cs"/>
              </a:rPr>
              <a:t>VarDecl</a:t>
            </a:r>
          </a:p>
          <a:p>
            <a:pPr lvl="3" indent="-342900" algn="l"/>
            <a:r>
              <a:rPr kumimoji="1" sz="2600" dirty="0">
                <a:cs typeface="+mn-cs"/>
              </a:rPr>
              <a:t>FunctionDecl</a:t>
            </a:r>
            <a:endParaRPr kumimoji="1" lang="zh-CN" altLang="en-US" sz="1690" dirty="0"/>
          </a:p>
          <a:p>
            <a:pPr lvl="2"/>
            <a:endParaRPr kumimoji="1" lang="zh-CN" altLang="en-US" sz="186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55" y="4144010"/>
            <a:ext cx="4117975" cy="18218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sz="2600" dirty="0">
                <a:sym typeface="+mn-ea"/>
              </a:rPr>
              <a:t>Clang AST基本数据结构</a:t>
            </a:r>
            <a:endParaRPr kumimoji="1" sz="2600" dirty="0"/>
          </a:p>
          <a:p>
            <a:pPr lvl="1"/>
            <a:r>
              <a:rPr kumimoji="1" sz="2600" dirty="0">
                <a:cs typeface="+mn-cs"/>
              </a:rPr>
              <a:t>TypeDecl: 类型声明</a:t>
            </a:r>
          </a:p>
          <a:p>
            <a:pPr lvl="2"/>
            <a:r>
              <a:rPr kumimoji="1" sz="2600" dirty="0">
                <a:cs typeface="+mn-cs"/>
              </a:rPr>
              <a:t>TypedefNameDecl: typdef定义类型/别名类型</a:t>
            </a:r>
          </a:p>
          <a:p>
            <a:pPr lvl="2"/>
            <a:r>
              <a:rPr kumimoji="1" sz="2600" dirty="0">
                <a:cs typeface="+mn-cs"/>
              </a:rPr>
              <a:t>TagDecl: 定义结构体/类...</a:t>
            </a:r>
          </a:p>
          <a:p>
            <a:pPr lvl="2"/>
            <a:r>
              <a:rPr kumimoji="1" sz="2600" dirty="0">
                <a:cs typeface="+mn-cs"/>
              </a:rPr>
              <a:t>提供API访问声明的类型Type</a:t>
            </a:r>
            <a:endParaRPr kumimoji="1" lang="zh-CN" altLang="en-US" sz="1545" dirty="0"/>
          </a:p>
          <a:p>
            <a:pPr lvl="2"/>
            <a:endParaRPr kumimoji="1" lang="zh-CN" altLang="en-US" sz="186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45" y="4490720"/>
            <a:ext cx="6467475" cy="17621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sz="2600" dirty="0">
                <a:sym typeface="+mn-ea"/>
              </a:rPr>
              <a:t>Clang AST基本数据结构</a:t>
            </a:r>
            <a:endParaRPr kumimoji="1" sz="2600" dirty="0"/>
          </a:p>
          <a:p>
            <a:pPr lvl="1"/>
            <a:r>
              <a:rPr kumimoji="1" sz="2600" dirty="0">
                <a:cs typeface="+mn-cs"/>
              </a:rPr>
              <a:t>FunctionDecl: 函数声明</a:t>
            </a:r>
          </a:p>
          <a:p>
            <a:pPr lvl="2"/>
            <a:r>
              <a:rPr kumimoji="1" lang="zh-CN" sz="2380" dirty="0">
                <a:cs typeface="+mn-cs"/>
              </a:rPr>
              <a:t>可以是函数的声明或定义</a:t>
            </a:r>
          </a:p>
          <a:p>
            <a:pPr lvl="2"/>
            <a:r>
              <a:rPr kumimoji="1" lang="zh-CN" sz="2380" dirty="0">
                <a:cs typeface="+mn-cs"/>
              </a:rPr>
              <a:t>可以重复定义</a:t>
            </a:r>
          </a:p>
          <a:p>
            <a:pPr lvl="2"/>
            <a:r>
              <a:rPr kumimoji="1" sz="2380" dirty="0">
                <a:cs typeface="+mn-cs"/>
                <a:sym typeface="+mn-ea"/>
              </a:rPr>
              <a:t>DeclContext</a:t>
            </a:r>
            <a:r>
              <a:rPr kumimoji="1" lang="zh-CN" sz="2380" dirty="0">
                <a:cs typeface="+mn-cs"/>
              </a:rPr>
              <a:t>包括</a:t>
            </a:r>
          </a:p>
          <a:p>
            <a:pPr lvl="3"/>
            <a:r>
              <a:rPr kumimoji="1" lang="zh-CN" sz="2160" dirty="0">
                <a:cs typeface="+mn-cs"/>
              </a:rPr>
              <a:t>ParaVarDecl参数声明</a:t>
            </a:r>
          </a:p>
          <a:p>
            <a:pPr lvl="3"/>
            <a:r>
              <a:rPr kumimoji="1" lang="en-US" altLang="zh-CN" sz="2160" dirty="0">
                <a:cs typeface="+mn-cs"/>
              </a:rPr>
              <a:t>Stmt(Body)</a:t>
            </a:r>
            <a:r>
              <a:rPr kumimoji="1" lang="zh-CN" altLang="en-US" sz="2160" dirty="0">
                <a:cs typeface="+mn-cs"/>
              </a:rPr>
              <a:t>（如果是函数定义）</a:t>
            </a:r>
            <a:endParaRPr kumimoji="1" lang="zh-CN" sz="2160" dirty="0">
              <a:cs typeface="+mn-cs"/>
            </a:endParaRPr>
          </a:p>
          <a:p>
            <a:pPr lvl="2"/>
            <a:endParaRPr kumimoji="1" sz="2380" dirty="0">
              <a:cs typeface="+mn-cs"/>
            </a:endParaRPr>
          </a:p>
          <a:p>
            <a:pPr lvl="2"/>
            <a:endParaRPr kumimoji="1" lang="zh-CN" altLang="en-US" sz="186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4723130"/>
            <a:ext cx="5962015" cy="18154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sz="2600" dirty="0">
                <a:sym typeface="+mn-ea"/>
              </a:rPr>
              <a:t>Clang AST基本数据结构</a:t>
            </a:r>
            <a:endParaRPr kumimoji="1" sz="2600" dirty="0"/>
          </a:p>
          <a:p>
            <a:pPr lvl="1"/>
            <a:r>
              <a:rPr kumimoji="1" sz="2600" dirty="0">
                <a:cs typeface="+mn-cs"/>
              </a:rPr>
              <a:t>Stmt 语句：</a:t>
            </a:r>
          </a:p>
          <a:p>
            <a:pPr lvl="2"/>
            <a:r>
              <a:rPr kumimoji="1" sz="2600" dirty="0">
                <a:cs typeface="+mn-cs"/>
              </a:rPr>
              <a:t> </a:t>
            </a:r>
            <a:r>
              <a:rPr kumimoji="1" sz="2600" dirty="0">
                <a:cs typeface="+mn-cs"/>
                <a:sym typeface="+mn-ea"/>
              </a:rPr>
              <a:t>表示程序中的一个语句，相当于一条完整的计算机指令</a:t>
            </a:r>
          </a:p>
          <a:p>
            <a:pPr lvl="2"/>
            <a:r>
              <a:rPr kumimoji="1" lang="zh-CN" sz="2600" dirty="0">
                <a:cs typeface="+mn-cs"/>
                <a:sym typeface="+mn-ea"/>
              </a:rPr>
              <a:t>主要包括：</a:t>
            </a:r>
          </a:p>
          <a:p>
            <a:pPr lvl="3"/>
            <a:r>
              <a:rPr kumimoji="1" lang="zh-CN" altLang="en-US" sz="2360" dirty="0">
                <a:sym typeface="+mn-ea"/>
              </a:rPr>
              <a:t>赋值语句</a:t>
            </a:r>
          </a:p>
          <a:p>
            <a:pPr lvl="3"/>
            <a:r>
              <a:rPr kumimoji="1" lang="zh-CN" altLang="en-US" sz="2360" dirty="0">
                <a:sym typeface="+mn-ea"/>
              </a:rPr>
              <a:t>复合语句（由</a:t>
            </a:r>
            <a:r>
              <a:rPr kumimoji="1" lang="en-US" altLang="zh-CN" sz="2360" dirty="0">
                <a:sym typeface="+mn-ea"/>
              </a:rPr>
              <a:t>{}</a:t>
            </a:r>
            <a:r>
              <a:rPr kumimoji="1" lang="zh-CN" altLang="en-US" sz="2360" dirty="0">
                <a:sym typeface="+mn-ea"/>
              </a:rPr>
              <a:t>括起来的）</a:t>
            </a:r>
          </a:p>
          <a:p>
            <a:pPr lvl="3"/>
            <a:r>
              <a:rPr kumimoji="1" lang="zh-CN" altLang="en-US" sz="2360" dirty="0">
                <a:sym typeface="+mn-ea"/>
              </a:rPr>
              <a:t>空语句</a:t>
            </a:r>
          </a:p>
          <a:p>
            <a:pPr lvl="3"/>
            <a:r>
              <a:rPr kumimoji="1" lang="zh-CN" altLang="en-US" sz="2360" dirty="0">
                <a:sym typeface="+mn-ea"/>
              </a:rPr>
              <a:t>控制语句</a:t>
            </a:r>
          </a:p>
          <a:p>
            <a:pPr lvl="3"/>
            <a:r>
              <a:rPr kumimoji="1" lang="en-US" altLang="zh-CN" sz="2360" dirty="0">
                <a:sym typeface="+mn-ea"/>
              </a:rPr>
              <a:t>Expr </a:t>
            </a:r>
            <a:r>
              <a:rPr kumimoji="1" lang="zh-CN" altLang="en-US" sz="2360" dirty="0">
                <a:sym typeface="+mn-ea"/>
              </a:rPr>
              <a:t>表达式</a:t>
            </a:r>
            <a:endParaRPr kumimoji="1" lang="en-US" altLang="zh-CN" sz="2360" dirty="0">
              <a:sym typeface="+mn-ea"/>
            </a:endParaRPr>
          </a:p>
          <a:p>
            <a:pPr lvl="3"/>
            <a:r>
              <a:rPr kumimoji="1" lang="en-US" altLang="zh-CN" sz="2360" dirty="0">
                <a:sym typeface="+mn-ea"/>
              </a:rPr>
              <a:t>...</a:t>
            </a:r>
            <a:endParaRPr kumimoji="1" lang="zh-CN" altLang="en-US" sz="2360" dirty="0">
              <a:sym typeface="+mn-ea"/>
            </a:endParaRPr>
          </a:p>
          <a:p>
            <a:pPr lvl="3"/>
            <a:endParaRPr kumimoji="1" lang="zh-CN" altLang="en-US" sz="155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sz="2600" dirty="0">
                <a:sym typeface="+mn-ea"/>
              </a:rPr>
              <a:t>Clang AST基本数据结构</a:t>
            </a:r>
            <a:endParaRPr kumimoji="1" sz="2600" dirty="0"/>
          </a:p>
          <a:p>
            <a:pPr lvl="1"/>
            <a:r>
              <a:rPr kumimoji="1" lang="en-US" altLang="zh-CN" sz="2830" dirty="0">
                <a:sym typeface="+mn-ea"/>
              </a:rPr>
              <a:t>Expr </a:t>
            </a:r>
            <a:r>
              <a:rPr kumimoji="1" lang="zh-CN" altLang="en-US" sz="2830" dirty="0">
                <a:sym typeface="+mn-ea"/>
              </a:rPr>
              <a:t>表达式</a:t>
            </a:r>
          </a:p>
          <a:p>
            <a:pPr lvl="2"/>
            <a:r>
              <a:rPr kumimoji="1" lang="zh-CN" altLang="en-US" sz="2590" dirty="0">
                <a:sym typeface="+mn-ea"/>
              </a:rPr>
              <a:t>表示程序中的一个表达式</a:t>
            </a:r>
          </a:p>
          <a:p>
            <a:pPr lvl="2"/>
            <a:r>
              <a:rPr kumimoji="1" lang="zh-CN" altLang="en-US" sz="2590" dirty="0">
                <a:sym typeface="+mn-ea"/>
              </a:rPr>
              <a:t>由运算符和运算对象组成</a:t>
            </a:r>
          </a:p>
          <a:p>
            <a:pPr lvl="2"/>
            <a:r>
              <a:rPr kumimoji="1" lang="zh-CN" altLang="en-US" sz="2590" dirty="0">
                <a:sym typeface="+mn-ea"/>
              </a:rPr>
              <a:t>一个表达式可以由子表达组成</a:t>
            </a:r>
          </a:p>
          <a:p>
            <a:pPr lvl="2"/>
            <a:r>
              <a:rPr kumimoji="1" lang="zh-CN" altLang="en-US" sz="2590" b="1" u="sng" dirty="0">
                <a:sym typeface="+mn-ea"/>
              </a:rPr>
              <a:t>每一个表达式都会有一个值</a:t>
            </a:r>
            <a:endParaRPr kumimoji="1" lang="en-US" altLang="zh-CN" sz="2590" dirty="0">
              <a:sym typeface="+mn-ea"/>
            </a:endParaRPr>
          </a:p>
          <a:p>
            <a:pPr lvl="2"/>
            <a:endParaRPr kumimoji="1" lang="zh-CN" altLang="en-US" sz="2595" dirty="0">
              <a:sym typeface="+mn-ea"/>
            </a:endParaRPr>
          </a:p>
          <a:p>
            <a:pPr lvl="3"/>
            <a:endParaRPr kumimoji="1" lang="zh-CN" altLang="en-US" sz="155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1676400"/>
            <a:ext cx="2438400" cy="363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dirty="0"/>
              <a:t>AST</a:t>
            </a:r>
            <a:r>
              <a:rPr kumimoji="1" lang="zh-CN" altLang="en-US" dirty="0"/>
              <a:t>建立以后，编译器主要做什么？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遍历</a:t>
            </a:r>
            <a:r>
              <a:rPr kumimoji="1" lang="en-US" altLang="zh-CN" dirty="0"/>
              <a:t>AST</a:t>
            </a:r>
            <a:endParaRPr kumimoji="1" lang="en-US" dirty="0"/>
          </a:p>
          <a:p>
            <a:pPr lvl="0"/>
            <a:r>
              <a:rPr kumimoji="1" lang="en-US" dirty="0"/>
              <a:t>Visitor</a:t>
            </a:r>
            <a:r>
              <a:rPr kumimoji="1" lang="zh-CN" altLang="en-US" dirty="0"/>
              <a:t>模式：编译器常见模式</a:t>
            </a:r>
          </a:p>
          <a:p>
            <a:pPr lvl="1"/>
            <a:r>
              <a:rPr kumimoji="1" dirty="0"/>
              <a:t>一种将数据操作和数据结构分离的设计模式</a:t>
            </a:r>
          </a:p>
          <a:p>
            <a:pPr lvl="1"/>
            <a:r>
              <a:rPr kumimoji="1" dirty="0"/>
              <a:t>Visitor </a:t>
            </a:r>
            <a:r>
              <a:rPr kumimoji="1" lang="zh-CN" dirty="0"/>
              <a:t>作为</a:t>
            </a:r>
            <a:r>
              <a:rPr kumimoji="1" dirty="0"/>
              <a:t>接口，传入不同的实现类，可访问不同的数据</a:t>
            </a:r>
          </a:p>
          <a:p>
            <a:pPr lvl="1"/>
            <a:r>
              <a:rPr kumimoji="1" lang="zh-CN" dirty="0"/>
              <a:t>适合情形</a:t>
            </a:r>
            <a:endParaRPr kumimoji="1" lang="zh-CN" altLang="en-US" dirty="0"/>
          </a:p>
          <a:p>
            <a:pPr lvl="2"/>
            <a:r>
              <a:rPr kumimoji="1" dirty="0"/>
              <a:t>对象结构比较稳定，但经常需要对其上的操作进行修改或新增</a:t>
            </a:r>
          </a:p>
          <a:p>
            <a:pPr lvl="2"/>
            <a:r>
              <a:rPr kumimoji="1" dirty="0"/>
              <a:t>需要对一个对象结构中的对象进行</a:t>
            </a:r>
            <a:r>
              <a:rPr kumimoji="1" lang="zh-CN" dirty="0"/>
              <a:t>多种</a:t>
            </a:r>
            <a:r>
              <a:rPr kumimoji="1" dirty="0"/>
              <a:t>不同且不相关的操作，</a:t>
            </a:r>
            <a:r>
              <a:rPr kumimoji="1" lang="zh-CN" dirty="0"/>
              <a:t>但</a:t>
            </a:r>
            <a:r>
              <a:rPr kumimoji="1" dirty="0"/>
              <a:t>需要避免这些操作“污染”这些对象的类，也不希望在增加新操作时修改这些类。</a:t>
            </a:r>
          </a:p>
          <a:p>
            <a:pPr lvl="1"/>
            <a:endParaRPr kumimoji="1" dirty="0"/>
          </a:p>
          <a:p>
            <a:pPr lvl="1"/>
            <a:endParaRPr kumimoji="1" lang="zh-CN" altLang="en-US" u="sng" dirty="0"/>
          </a:p>
          <a:p>
            <a:endParaRPr kumimoji="1" lang="en-US" altLang="zh-CN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dirty="0"/>
              <a:t>Clang AST遍历方法</a:t>
            </a:r>
          </a:p>
          <a:p>
            <a:pPr lvl="1"/>
            <a:r>
              <a:rPr kumimoji="1" dirty="0"/>
              <a:t>RecursiveASTVisitor</a:t>
            </a:r>
          </a:p>
          <a:p>
            <a:pPr lvl="2"/>
            <a:r>
              <a:rPr kumimoji="1" dirty="0"/>
              <a:t>先序或后序遍历整个AST树</a:t>
            </a:r>
          </a:p>
          <a:p>
            <a:pPr lvl="3"/>
            <a:r>
              <a:rPr kumimoji="1" dirty="0"/>
              <a:t>Traverse*：遍历AST节点</a:t>
            </a:r>
          </a:p>
          <a:p>
            <a:pPr lvl="3"/>
            <a:r>
              <a:rPr kumimoji="1" dirty="0"/>
              <a:t>Walkup*：找到AST节点所属父类型</a:t>
            </a:r>
          </a:p>
          <a:p>
            <a:pPr lvl="3"/>
            <a:r>
              <a:rPr kumimoji="1" dirty="0"/>
              <a:t>Visit*: 根据AST节点和不同父类型，调用不同访问函数</a:t>
            </a:r>
          </a:p>
          <a:p>
            <a:pPr lvl="2"/>
            <a:r>
              <a:rPr kumimoji="1" dirty="0"/>
              <a:t>StmtVisitor</a:t>
            </a:r>
          </a:p>
          <a:p>
            <a:pPr lvl="2"/>
            <a:r>
              <a:rPr kumimoji="1" dirty="0"/>
              <a:t>EvaluateExprVisitor</a:t>
            </a:r>
          </a:p>
          <a:p>
            <a:pPr lvl="3"/>
            <a:r>
              <a:rPr kumimoji="1" dirty="0"/>
              <a:t>VisitStmt的子树</a:t>
            </a:r>
          </a:p>
          <a:p>
            <a:pPr lvl="1"/>
            <a:endParaRPr kumimoji="1" lang="zh-CN" altLang="en-US" u="sng" dirty="0"/>
          </a:p>
          <a:p>
            <a:endParaRPr kumimoji="1" lang="en-US" altLang="zh-CN" dirty="0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编译器基础框架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前中后端</a:t>
            </a:r>
            <a:r>
              <a:rPr kumimoji="1" lang="en-US" altLang="zh-CN" dirty="0"/>
              <a:t>三段式设计</a:t>
            </a:r>
          </a:p>
          <a:p>
            <a:pPr lvl="1"/>
            <a:r>
              <a:rPr kumimoji="1" lang="zh-CN" altLang="en-US" dirty="0"/>
              <a:t>机器无关的</a:t>
            </a:r>
            <a:r>
              <a:rPr kumimoji="1" lang="en-US" altLang="zh-CN" dirty="0"/>
              <a:t>中间表示IR</a:t>
            </a:r>
          </a:p>
          <a:p>
            <a:pPr lvl="2"/>
            <a:r>
              <a:rPr kumimoji="1" lang="en-US" altLang="zh-CN" dirty="0"/>
              <a:t>不受某一种特定语言或者特定设备的约束</a:t>
            </a:r>
            <a:r>
              <a:rPr kumimoji="1" lang="zh-CN" altLang="en-US" dirty="0"/>
              <a:t>，对优化器友好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05" y="4192270"/>
            <a:ext cx="6447155" cy="22682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69BC2-2AB0-4B30-A060-6F4164BF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Clang/LLVM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019C8-E4E3-49C4-AC58-55CDF7049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源自</a:t>
            </a:r>
            <a:r>
              <a:rPr lang="en-US" altLang="zh-CN" dirty="0"/>
              <a:t>Chris </a:t>
            </a:r>
            <a:r>
              <a:rPr lang="en-US" altLang="zh-CN" dirty="0" err="1"/>
              <a:t>Lattner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UIUC</a:t>
            </a:r>
            <a:r>
              <a:rPr lang="zh-CN" altLang="en-US" dirty="0"/>
              <a:t>读博期间的工作</a:t>
            </a:r>
            <a:endParaRPr lang="en-US" altLang="zh-CN" dirty="0"/>
          </a:p>
          <a:p>
            <a:pPr lvl="1"/>
            <a:r>
              <a:rPr lang="en-US" altLang="zh-CN" dirty="0"/>
              <a:t>LLVM: A Compilation Framework for Lifelong Program Analysis &amp;Transformation, Chris </a:t>
            </a:r>
            <a:r>
              <a:rPr lang="en-US" altLang="zh-CN" dirty="0" err="1"/>
              <a:t>Lattner</a:t>
            </a:r>
            <a:r>
              <a:rPr lang="en-US" altLang="zh-CN" dirty="0"/>
              <a:t> and Vikram </a:t>
            </a:r>
            <a:r>
              <a:rPr lang="en-US" altLang="zh-CN" dirty="0" err="1"/>
              <a:t>Adve</a:t>
            </a:r>
            <a:r>
              <a:rPr lang="en-US" altLang="zh-CN" dirty="0"/>
              <a:t>, CGO 2004</a:t>
            </a:r>
          </a:p>
          <a:p>
            <a:r>
              <a:rPr lang="zh-CN" altLang="en-US" dirty="0"/>
              <a:t>编译基础设施，构建各种工具的基础</a:t>
            </a:r>
            <a:endParaRPr lang="en-US" altLang="zh-CN" dirty="0"/>
          </a:p>
          <a:p>
            <a:r>
              <a:rPr lang="zh-CN" altLang="en-US" dirty="0"/>
              <a:t>强类型的中间表示（</a:t>
            </a:r>
            <a:r>
              <a:rPr lang="en-US" altLang="zh-CN" dirty="0"/>
              <a:t>LLVM IR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工业级的优化编译器</a:t>
            </a:r>
            <a:r>
              <a:rPr lang="en-US" altLang="zh-CN" dirty="0"/>
              <a:t>&amp;</a:t>
            </a:r>
            <a:r>
              <a:rPr lang="zh-CN" altLang="en-US" dirty="0"/>
              <a:t>广泛应用</a:t>
            </a:r>
            <a:endParaRPr lang="en-US" altLang="zh-CN" dirty="0"/>
          </a:p>
          <a:p>
            <a:pPr lvl="1"/>
            <a:r>
              <a:rPr lang="en-US" altLang="zh-CN" dirty="0" err="1"/>
              <a:t>Xcode</a:t>
            </a:r>
            <a:r>
              <a:rPr lang="zh-CN" altLang="en-US" dirty="0"/>
              <a:t>，</a:t>
            </a:r>
            <a:r>
              <a:rPr lang="en-US" altLang="zh-CN" dirty="0"/>
              <a:t>iOS/Mac</a:t>
            </a:r>
          </a:p>
          <a:p>
            <a:r>
              <a:rPr lang="en-US" altLang="zh-CN" dirty="0"/>
              <a:t>C++</a:t>
            </a:r>
            <a:r>
              <a:rPr lang="zh-CN" altLang="en-US" dirty="0"/>
              <a:t>实现</a:t>
            </a:r>
            <a:endParaRPr lang="en-US" altLang="zh-CN" dirty="0"/>
          </a:p>
          <a:p>
            <a:pPr lvl="1"/>
            <a:r>
              <a:rPr lang="zh-CN" altLang="en-US" dirty="0"/>
              <a:t>课程要求：熟悉</a:t>
            </a:r>
            <a:r>
              <a:rPr lang="en-US" altLang="zh-CN" dirty="0"/>
              <a:t>C++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672036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LLVM中间表示</a:t>
            </a:r>
          </a:p>
          <a:p>
            <a:pPr lvl="1"/>
            <a:r>
              <a:rPr kumimoji="1" lang="zh-CN" altLang="en-US" dirty="0"/>
              <a:t>强类型、静态类型、</a:t>
            </a:r>
            <a:r>
              <a:rPr kumimoji="1" lang="en-US" altLang="zh-CN" dirty="0"/>
              <a:t>RISC-like</a:t>
            </a:r>
            <a:r>
              <a:rPr kumimoji="1" lang="zh-CN" altLang="en-US" dirty="0"/>
              <a:t>的指令形式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Module</a:t>
            </a:r>
          </a:p>
          <a:p>
            <a:pPr lvl="2"/>
            <a:r>
              <a:rPr kumimoji="1" lang="zh-CN" altLang="en-US" dirty="0"/>
              <a:t>Function</a:t>
            </a:r>
          </a:p>
          <a:p>
            <a:pPr lvl="3"/>
            <a:r>
              <a:rPr kumimoji="1" lang="zh-CN" altLang="en-US" dirty="0"/>
              <a:t>Argument</a:t>
            </a:r>
          </a:p>
          <a:p>
            <a:pPr lvl="3"/>
            <a:r>
              <a:rPr kumimoji="1" lang="zh-CN" altLang="en-US" dirty="0"/>
              <a:t>BasicBlock</a:t>
            </a:r>
          </a:p>
          <a:p>
            <a:pPr lvl="4"/>
            <a:r>
              <a:rPr kumimoji="1" lang="zh-CN" altLang="en-US" dirty="0"/>
              <a:t>Instruction</a:t>
            </a:r>
          </a:p>
          <a:p>
            <a:pPr lvl="2"/>
            <a:r>
              <a:rPr kumimoji="1" lang="zh-CN" altLang="en-US" dirty="0"/>
              <a:t>GlobalVariable</a:t>
            </a:r>
          </a:p>
          <a:p>
            <a:pPr lvl="2"/>
            <a:r>
              <a:rPr kumimoji="1" lang="zh-CN" altLang="en-US" dirty="0"/>
              <a:t>SymbolTable</a:t>
            </a:r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36F08-799A-475D-9616-6F809444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708920"/>
            <a:ext cx="9144000" cy="1483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9AD485-F203-4EB8-A39D-D189C36A2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289252"/>
            <a:ext cx="4405685" cy="19152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Instruction</a:t>
            </a:r>
          </a:p>
          <a:p>
            <a:pPr lvl="1"/>
            <a:r>
              <a:rPr kumimoji="1" lang="zh-CN" altLang="en-US" dirty="0"/>
              <a:t>大部分指令是3地址码的形式</a:t>
            </a:r>
          </a:p>
          <a:p>
            <a:pPr lvl="2"/>
            <a:r>
              <a:rPr kumimoji="1" lang="zh-CN" altLang="en-US" dirty="0"/>
              <a:t>运算指令BinaryOperator/UnaryOperator</a:t>
            </a:r>
          </a:p>
          <a:p>
            <a:pPr lvl="2"/>
            <a:r>
              <a:rPr kumimoji="1" lang="zh-CN" altLang="en-US" dirty="0"/>
              <a:t>存储指令StoreInst/LoadInst</a:t>
            </a:r>
          </a:p>
          <a:p>
            <a:pPr lvl="2"/>
            <a:r>
              <a:rPr kumimoji="1" lang="zh-CN" altLang="en-US" dirty="0"/>
              <a:t>内存空间分配指令AllocaInst</a:t>
            </a:r>
          </a:p>
          <a:p>
            <a:pPr lvl="1"/>
            <a:r>
              <a:rPr kumimoji="1" lang="zh-CN" altLang="en-US" dirty="0"/>
              <a:t>非3地址码指令</a:t>
            </a:r>
          </a:p>
          <a:p>
            <a:pPr lvl="2"/>
            <a:r>
              <a:rPr kumimoji="1" lang="zh-CN" altLang="en-US" dirty="0"/>
              <a:t>条件跳转Branch</a:t>
            </a:r>
          </a:p>
          <a:p>
            <a:pPr lvl="2"/>
            <a:r>
              <a:rPr kumimoji="1" lang="zh-CN" altLang="en-US" dirty="0"/>
              <a:t>函数调用指令CallInst/Invoke</a:t>
            </a:r>
          </a:p>
          <a:p>
            <a:pPr lvl="2"/>
            <a:r>
              <a:rPr kumimoji="1" lang="zh-CN" altLang="en-US" dirty="0"/>
              <a:t>地址计算指令GetElementPtr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39C993-5922-40B0-AEF4-AAD5C4AD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212976"/>
            <a:ext cx="3051448" cy="305144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LLVM 内部实现</a:t>
            </a:r>
          </a:p>
          <a:p>
            <a:pPr lvl="1"/>
            <a:r>
              <a:rPr kumimoji="1" lang="zh-CN" altLang="en-US" dirty="0"/>
              <a:t>Module Class</a:t>
            </a:r>
          </a:p>
          <a:p>
            <a:pPr lvl="2"/>
            <a:r>
              <a:rPr kumimoji="1" lang="zh-CN" altLang="en-US" dirty="0"/>
              <a:t>LLVM程序中的顶层结构 </a:t>
            </a:r>
          </a:p>
          <a:p>
            <a:pPr lvl="2"/>
            <a:r>
              <a:rPr kumimoji="1" lang="zh-CN" altLang="en-US" dirty="0"/>
              <a:t>实际上是翻译单元或合并在一起的翻译单元的集合</a:t>
            </a:r>
          </a:p>
          <a:p>
            <a:pPr lvl="2"/>
            <a:r>
              <a:rPr kumimoji="1" lang="zh-CN" altLang="en-US" dirty="0"/>
              <a:t>包含</a:t>
            </a:r>
          </a:p>
          <a:p>
            <a:pPr lvl="3"/>
            <a:r>
              <a:rPr kumimoji="1" lang="zh-CN" altLang="en-US" dirty="0"/>
              <a:t>全局变量列表</a:t>
            </a:r>
          </a:p>
          <a:p>
            <a:pPr lvl="3"/>
            <a:r>
              <a:rPr kumimoji="1" lang="zh-CN" altLang="en-US" dirty="0"/>
              <a:t>函数列表</a:t>
            </a:r>
          </a:p>
          <a:p>
            <a:pPr lvl="3"/>
            <a:r>
              <a:rPr kumimoji="1" lang="zh-CN" altLang="en-US" dirty="0"/>
              <a:t>符号表等</a:t>
            </a:r>
          </a:p>
          <a:p>
            <a:pPr lvl="2"/>
            <a:r>
              <a:rPr kumimoji="1" lang="zh-CN" altLang="en-US" sz="2200" dirty="0"/>
              <a:t>可以使用迭代器遍历</a:t>
            </a:r>
            <a:endParaRPr kumimoji="1" lang="zh-CN" altLang="en-US" dirty="0"/>
          </a:p>
          <a:p>
            <a:pPr lvl="3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255" y="62865"/>
            <a:ext cx="4811395" cy="22504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LLVM </a:t>
            </a:r>
            <a:r>
              <a:rPr kumimoji="1" lang="zh-CN" altLang="en-US" dirty="0">
                <a:sym typeface="+mn-ea"/>
              </a:rPr>
              <a:t>内部</a:t>
            </a:r>
            <a:r>
              <a:rPr kumimoji="1" lang="zh-CN" altLang="en-US" dirty="0"/>
              <a:t>实现</a:t>
            </a:r>
          </a:p>
          <a:p>
            <a:pPr lvl="1"/>
            <a:r>
              <a:rPr kumimoji="1" lang="en-US" altLang="zh-CN" dirty="0"/>
              <a:t>Function </a:t>
            </a:r>
            <a:r>
              <a:rPr kumimoji="1" lang="zh-CN" altLang="en-US" dirty="0"/>
              <a:t>Class</a:t>
            </a:r>
          </a:p>
          <a:p>
            <a:pPr lvl="2"/>
            <a:r>
              <a:rPr kumimoji="1" lang="zh-CN" altLang="en-US" sz="2200" dirty="0"/>
              <a:t>包含</a:t>
            </a:r>
          </a:p>
          <a:p>
            <a:pPr lvl="3"/>
            <a:r>
              <a:rPr kumimoji="1" lang="zh-CN" altLang="en-US" dirty="0"/>
              <a:t>BasicBlock列表</a:t>
            </a:r>
          </a:p>
          <a:p>
            <a:pPr lvl="3"/>
            <a:r>
              <a:rPr kumimoji="1" lang="zh-CN" altLang="en-US" dirty="0"/>
              <a:t>Argument列表</a:t>
            </a:r>
          </a:p>
          <a:p>
            <a:pPr lvl="3"/>
            <a:r>
              <a:rPr kumimoji="1" lang="zh-CN" altLang="en-US" dirty="0"/>
              <a:t>符号表</a:t>
            </a:r>
          </a:p>
          <a:p>
            <a:pPr lvl="3"/>
            <a:endParaRPr kumimoji="1" lang="zh-CN" altLang="en-US" dirty="0"/>
          </a:p>
          <a:p>
            <a:pPr lvl="2"/>
            <a:endParaRPr kumimoji="1" lang="zh-CN" altLang="en-US" dirty="0"/>
          </a:p>
          <a:p>
            <a:pPr lvl="3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4075430"/>
            <a:ext cx="6014720" cy="2405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LLVM </a:t>
            </a:r>
            <a:r>
              <a:rPr kumimoji="1" lang="zh-CN" altLang="en-US" dirty="0">
                <a:sym typeface="+mn-ea"/>
              </a:rPr>
              <a:t>内部</a:t>
            </a:r>
            <a:r>
              <a:rPr kumimoji="1" lang="zh-CN" altLang="en-US" dirty="0"/>
              <a:t>实现</a:t>
            </a:r>
          </a:p>
          <a:p>
            <a:pPr lvl="1"/>
            <a:r>
              <a:rPr kumimoji="1" lang="en-US" altLang="zh-CN" dirty="0"/>
              <a:t>BasicBlock </a:t>
            </a:r>
            <a:r>
              <a:rPr kumimoji="1" lang="zh-CN" altLang="en-US" dirty="0"/>
              <a:t>Class</a:t>
            </a:r>
          </a:p>
          <a:p>
            <a:pPr lvl="2"/>
            <a:r>
              <a:rPr kumimoji="1" lang="zh-CN" altLang="en-US" dirty="0"/>
              <a:t>顺序执行的指令容器</a:t>
            </a:r>
          </a:p>
          <a:p>
            <a:pPr lvl="2"/>
            <a:r>
              <a:rPr kumimoji="1" dirty="0"/>
              <a:t>由一个非终止指令列表和一个终止符指令组成</a:t>
            </a:r>
          </a:p>
          <a:p>
            <a:pPr lvl="2"/>
            <a:r>
              <a:rPr kumimoji="1" lang="zh-CN" dirty="0"/>
              <a:t>单入单出</a:t>
            </a:r>
            <a:endParaRPr kumimoji="1" dirty="0"/>
          </a:p>
          <a:p>
            <a:pPr lvl="3"/>
            <a:endParaRPr kumimoji="1" lang="zh-CN" altLang="en-US" dirty="0"/>
          </a:p>
          <a:p>
            <a:pPr lvl="2"/>
            <a:endParaRPr kumimoji="1" lang="zh-CN" altLang="en-US" dirty="0"/>
          </a:p>
          <a:p>
            <a:pPr lvl="3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" y="4424045"/>
            <a:ext cx="7870190" cy="18535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LLVM </a:t>
            </a:r>
            <a:r>
              <a:rPr kumimoji="1" lang="zh-CN" altLang="en-US" dirty="0">
                <a:sym typeface="+mn-ea"/>
              </a:rPr>
              <a:t>内部</a:t>
            </a:r>
            <a:r>
              <a:rPr kumimoji="1" lang="zh-CN" altLang="en-US" dirty="0"/>
              <a:t>实现</a:t>
            </a:r>
          </a:p>
          <a:p>
            <a:pPr lvl="1"/>
            <a:r>
              <a:rPr kumimoji="1" lang="en-US" altLang="zh-CN" dirty="0"/>
              <a:t>Instruction </a:t>
            </a:r>
            <a:r>
              <a:rPr kumimoji="1" lang="zh-CN" altLang="en-US" dirty="0"/>
              <a:t>Class</a:t>
            </a:r>
          </a:p>
          <a:p>
            <a:pPr lvl="2"/>
            <a:r>
              <a:rPr kumimoji="1" lang="en-US" altLang="zh-CN" dirty="0"/>
              <a:t>LLVM</a:t>
            </a:r>
            <a:r>
              <a:rPr kumimoji="1" lang="zh-CN" altLang="en-US" dirty="0"/>
              <a:t>基本的指令类型</a:t>
            </a:r>
          </a:p>
          <a:p>
            <a:pPr lvl="2"/>
            <a:endParaRPr kumimoji="1" dirty="0"/>
          </a:p>
          <a:p>
            <a:pPr lvl="3"/>
            <a:endParaRPr kumimoji="1" lang="zh-CN" altLang="en-US" dirty="0"/>
          </a:p>
          <a:p>
            <a:pPr lvl="2"/>
            <a:endParaRPr kumimoji="1" lang="zh-CN" altLang="en-US" dirty="0"/>
          </a:p>
          <a:p>
            <a:pPr lvl="3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4211955"/>
            <a:ext cx="7785735" cy="812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5501005"/>
            <a:ext cx="3886200" cy="520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44495"/>
            <a:ext cx="6727825" cy="3808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语法</a:t>
            </a:r>
          </a:p>
          <a:p>
            <a:pPr lvl="1"/>
            <a:r>
              <a:rPr kumimoji="1" lang="zh-CN" altLang="en-US" dirty="0"/>
              <a:t>识别码</a:t>
            </a:r>
          </a:p>
          <a:p>
            <a:pPr lvl="2"/>
            <a:r>
              <a:rPr kumimoji="1" lang="en-US" dirty="0"/>
              <a:t>@ </a:t>
            </a:r>
            <a:r>
              <a:rPr kumimoji="1" lang="zh-CN" altLang="en-US" dirty="0"/>
              <a:t>开头表示全局，</a:t>
            </a:r>
            <a:r>
              <a:rPr kumimoji="1" lang="en-US" altLang="zh-CN" dirty="0"/>
              <a:t>% </a:t>
            </a:r>
            <a:r>
              <a:rPr kumimoji="1" lang="zh-CN" altLang="en-US" dirty="0"/>
              <a:t>开头表示局部</a:t>
            </a:r>
          </a:p>
          <a:p>
            <a:pPr lvl="1"/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97280" y="4698365"/>
            <a:ext cx="351155" cy="29972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172970" y="3260090"/>
            <a:ext cx="694055" cy="33782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52487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2501900"/>
            <a:ext cx="7657465" cy="4333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Function定义</a:t>
            </a:r>
          </a:p>
          <a:p>
            <a:pPr lvl="0"/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78180" y="2501900"/>
            <a:ext cx="7567295" cy="69088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0338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0" y="1565275"/>
            <a:ext cx="5340985" cy="4718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BasicBlock</a:t>
            </a:r>
          </a:p>
          <a:p>
            <a:pPr lvl="2"/>
            <a:r>
              <a:rPr kumimoji="1" lang="zh-CN" altLang="en-US" dirty="0"/>
              <a:t>单入单出</a:t>
            </a:r>
          </a:p>
          <a:p>
            <a:pPr lvl="0"/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223260" y="2391410"/>
            <a:ext cx="5554345" cy="288353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297823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1715"/>
            <a:ext cx="9144000" cy="26104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Instruction：</a:t>
            </a:r>
            <a:r>
              <a:rPr kumimoji="1" lang="zh-CN" altLang="en-US" sz="2215" dirty="0"/>
              <a:t>终结指令：标志</a:t>
            </a:r>
            <a:r>
              <a:rPr kumimoji="1" lang="en-US" altLang="zh-CN" sz="2215" dirty="0"/>
              <a:t>bb</a:t>
            </a:r>
            <a:r>
              <a:rPr kumimoji="1" lang="zh-CN" altLang="en-US" sz="2215" dirty="0"/>
              <a:t>块的结尾</a:t>
            </a:r>
          </a:p>
          <a:p>
            <a:pPr lvl="2"/>
            <a:r>
              <a:rPr kumimoji="1" lang="en-US" altLang="zh-CN" dirty="0"/>
              <a:t>ret, br, switch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0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95250" y="4342765"/>
            <a:ext cx="1280795" cy="2286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055" y="5943600"/>
            <a:ext cx="912495" cy="2286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7128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Clang/LLVM</a:t>
            </a:r>
            <a:r>
              <a:rPr lang="zh-CN" altLang="en-US" dirty="0">
                <a:sym typeface="+mn-ea"/>
              </a:rPr>
              <a:t>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：编译基础设施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LLVM Core</a:t>
            </a:r>
          </a:p>
          <a:p>
            <a:pPr lvl="1"/>
            <a:r>
              <a:rPr kumimoji="1" lang="en-US" altLang="zh-CN" dirty="0"/>
              <a:t>Clang</a:t>
            </a:r>
          </a:p>
          <a:p>
            <a:pPr lvl="1"/>
            <a:r>
              <a:rPr kumimoji="1" lang="en-US" altLang="zh-CN" dirty="0"/>
              <a:t>LLDB</a:t>
            </a:r>
          </a:p>
          <a:p>
            <a:pPr lvl="1"/>
            <a:r>
              <a:rPr kumimoji="1" lang="en-US" altLang="zh-CN" dirty="0" err="1"/>
              <a:t>Libc</a:t>
            </a:r>
            <a:r>
              <a:rPr kumimoji="1" lang="en-US" altLang="zh-CN" dirty="0"/>
              <a:t>++ &amp; </a:t>
            </a:r>
            <a:r>
              <a:rPr kumimoji="1" lang="en-US" altLang="zh-CN" dirty="0" err="1"/>
              <a:t>libc</a:t>
            </a:r>
            <a:r>
              <a:rPr kumimoji="1" lang="en-US" altLang="zh-CN" dirty="0"/>
              <a:t>++ ABI</a:t>
            </a:r>
          </a:p>
          <a:p>
            <a:pPr lvl="1"/>
            <a:r>
              <a:rPr kumimoji="1" lang="en-US" altLang="zh-CN" dirty="0"/>
              <a:t>Compiler-</a:t>
            </a:r>
            <a:r>
              <a:rPr kumimoji="1" lang="en-US" altLang="zh-CN" dirty="0" err="1"/>
              <a:t>rt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Polly, </a:t>
            </a:r>
            <a:r>
              <a:rPr kumimoji="1" lang="en-US" altLang="zh-CN" dirty="0" err="1"/>
              <a:t>libclc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klee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lld</a:t>
            </a:r>
            <a:r>
              <a:rPr kumimoji="1" lang="en-US" altLang="zh-CN" dirty="0"/>
              <a:t>…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2815"/>
            <a:ext cx="9144000" cy="26104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Instruction：二元运算指令</a:t>
            </a:r>
          </a:p>
          <a:p>
            <a:pPr lvl="2"/>
            <a:r>
              <a:rPr kumimoji="1" lang="en-US" altLang="zh-CN" dirty="0"/>
              <a:t>add, sub, mul, udiv, urem, ...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0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83185" y="3810000"/>
            <a:ext cx="2175510" cy="29718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4908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04185"/>
            <a:ext cx="6845935" cy="345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Instruction：内存访问和寻址操作</a:t>
            </a:r>
          </a:p>
          <a:p>
            <a:pPr lvl="2"/>
            <a:r>
              <a:rPr kumimoji="1" lang="en-US" altLang="zh-CN" dirty="0"/>
              <a:t>load, store, alloca, </a:t>
            </a:r>
            <a:r>
              <a:rPr kumimoji="1" lang="zh-CN" altLang="en-US" dirty="0">
                <a:sym typeface="+mn-ea"/>
              </a:rPr>
              <a:t>getelementptr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0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56005" y="3204210"/>
            <a:ext cx="3134360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56005" y="5984875"/>
            <a:ext cx="3134360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56005" y="3683000"/>
            <a:ext cx="6560820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22047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04185"/>
            <a:ext cx="6845935" cy="345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Instruction：转换指令</a:t>
            </a:r>
          </a:p>
          <a:p>
            <a:pPr lvl="2"/>
            <a:r>
              <a:rPr kumimoji="1" lang="en-US" altLang="zh-CN" dirty="0"/>
              <a:t>sext to, zext to, bitcast to, ...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0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71245" y="3454400"/>
            <a:ext cx="2498725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77046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5066665"/>
            <a:ext cx="6337935" cy="977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930"/>
            <a:ext cx="9144000" cy="14147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LLVM</a:t>
            </a:r>
            <a:r>
              <a:rPr kumimoji="1" lang="zh-CN" altLang="en-US" dirty="0">
                <a:sym typeface="+mn-ea"/>
              </a:rPr>
              <a:t>语法</a:t>
            </a:r>
          </a:p>
          <a:p>
            <a:pPr lvl="1"/>
            <a:r>
              <a:rPr kumimoji="1" lang="zh-CN" altLang="en-US" dirty="0"/>
              <a:t>Instruction：其他类型指令</a:t>
            </a:r>
          </a:p>
          <a:p>
            <a:pPr lvl="2"/>
            <a:r>
              <a:rPr kumimoji="1" lang="en-US" altLang="zh-CN" sz="2200" dirty="0"/>
              <a:t>call</a:t>
            </a:r>
          </a:p>
          <a:p>
            <a:pPr lvl="2"/>
            <a:endParaRPr kumimoji="1" lang="en-US" altLang="zh-CN" sz="2200" dirty="0"/>
          </a:p>
          <a:p>
            <a:pPr lvl="2"/>
            <a:endParaRPr kumimoji="1" lang="en-US" altLang="zh-CN" sz="2200" dirty="0"/>
          </a:p>
          <a:p>
            <a:pPr lvl="2"/>
            <a:endParaRPr kumimoji="1" lang="zh-CN" altLang="en-US" dirty="0"/>
          </a:p>
          <a:p>
            <a:pPr lvl="2"/>
            <a:endParaRPr kumimoji="1" lang="zh-CN" altLang="en-US" dirty="0"/>
          </a:p>
          <a:p>
            <a:pPr lvl="2"/>
            <a:r>
              <a:rPr kumimoji="1" lang="zh-CN" altLang="en-US" dirty="0"/>
              <a:t>比较类型 </a:t>
            </a:r>
            <a:r>
              <a:rPr kumimoji="1" lang="en-US" altLang="zh-CN" dirty="0"/>
              <a:t>icmp, fcmp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pPr lvl="2"/>
            <a:endParaRPr kumimoji="1" lang="zh-CN" altLang="en-US" dirty="0"/>
          </a:p>
          <a:p>
            <a:pPr marL="0" lvl="0" indent="0">
              <a:buNone/>
            </a:pP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16205" y="3970020"/>
            <a:ext cx="8912225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51000" y="5524500"/>
            <a:ext cx="2498725" cy="2667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6949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Clang/LLVM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编译过程:</a:t>
            </a:r>
          </a:p>
          <a:p>
            <a:pPr lvl="1"/>
            <a:r>
              <a:rPr lang="en-US" altLang="en-US" dirty="0"/>
              <a:t>源代码 -&gt; 汇编代码 -&gt; 目标文件 -&gt; 可执行文件</a:t>
            </a:r>
          </a:p>
          <a:p>
            <a:pPr lvl="1"/>
            <a:r>
              <a:rPr lang="en-US" altLang="en-US" dirty="0"/>
              <a:t>1.c -&gt; 1.s-&gt; 1.o 	-&gt; </a:t>
            </a:r>
            <a:r>
              <a:rPr lang="en-US" altLang="en-US" dirty="0" err="1"/>
              <a:t>a.out</a:t>
            </a:r>
            <a:endParaRPr lang="en-US" altLang="en-US" dirty="0"/>
          </a:p>
          <a:p>
            <a:r>
              <a:rPr lang="en-US" dirty="0"/>
              <a:t>Clang/LLVM</a:t>
            </a:r>
            <a:r>
              <a:rPr lang="en-US" altLang="en-US" dirty="0"/>
              <a:t>编译过程：</a:t>
            </a:r>
          </a:p>
          <a:p>
            <a:pPr lvl="1"/>
            <a:r>
              <a:rPr lang="en-US" altLang="en-US" dirty="0"/>
              <a:t>源代码 -&gt; LLVM IR -&gt; 汇编代码 -&gt; 目标文件 -&gt; 可执行文件</a:t>
            </a:r>
          </a:p>
          <a:p>
            <a:pPr lvl="1"/>
            <a:r>
              <a:rPr lang="en-US" altLang="en-US" dirty="0"/>
              <a:t>clang 1.c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Step1: Source Code -&gt; AST</a:t>
            </a:r>
          </a:p>
          <a:p>
            <a:r>
              <a:rPr kumimoji="1" lang="en-US" altLang="zh-CN" dirty="0"/>
              <a:t>1.c: Source Code</a:t>
            </a:r>
          </a:p>
          <a:p>
            <a:r>
              <a:rPr kumimoji="1" lang="en-US" altLang="zh-CN" dirty="0"/>
              <a:t>../build/bin/clang -</a:t>
            </a:r>
            <a:r>
              <a:rPr kumimoji="1" lang="en-US" altLang="zh-CN" dirty="0" err="1"/>
              <a:t>Xclang</a:t>
            </a:r>
            <a:r>
              <a:rPr kumimoji="1" lang="en-US" altLang="zh-CN" dirty="0"/>
              <a:t> -</a:t>
            </a:r>
            <a:r>
              <a:rPr kumimoji="1" lang="en-US" altLang="zh-CN" dirty="0" err="1"/>
              <a:t>ast</a:t>
            </a:r>
            <a:r>
              <a:rPr kumimoji="1" lang="en-US" altLang="zh-CN" dirty="0"/>
              <a:t>-dump -</a:t>
            </a:r>
            <a:r>
              <a:rPr kumimoji="1" lang="en-US" altLang="zh-CN" dirty="0" err="1"/>
              <a:t>fsyntax</a:t>
            </a:r>
            <a:r>
              <a:rPr kumimoji="1" lang="en-US" altLang="zh-CN" dirty="0"/>
              <a:t>-only test.c</a:t>
            </a:r>
          </a:p>
          <a:p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645024"/>
            <a:ext cx="4660900" cy="2565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" y="207010"/>
            <a:ext cx="11308715" cy="5937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" y="130175"/>
            <a:ext cx="9075420" cy="65982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" y="19050"/>
            <a:ext cx="9627870" cy="67240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600" dirty="0"/>
              <a:t>Clang AST </a:t>
            </a:r>
            <a:r>
              <a:rPr kumimoji="1" lang="zh-CN" altLang="en-US" sz="2600" dirty="0"/>
              <a:t>表示</a:t>
            </a:r>
            <a:endParaRPr kumimoji="1" lang="en-US" altLang="zh-CN" sz="2600" dirty="0"/>
          </a:p>
          <a:p>
            <a:pPr lvl="1"/>
            <a:r>
              <a:rPr kumimoji="1" sz="2215" dirty="0"/>
              <a:t>TranslationUnitDecl</a:t>
            </a:r>
            <a:r>
              <a:rPr kumimoji="1" lang="zh-CN" sz="2215" dirty="0"/>
              <a:t>：</a:t>
            </a:r>
            <a:r>
              <a:rPr kumimoji="1" lang="en-US" altLang="zh-CN" sz="2215" dirty="0"/>
              <a:t>AST</a:t>
            </a:r>
            <a:r>
              <a:rPr kumimoji="1" lang="zh-CN" altLang="en-US" sz="2215" dirty="0"/>
              <a:t>入口</a:t>
            </a:r>
            <a:endParaRPr kumimoji="1" sz="2215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2744470"/>
            <a:ext cx="13633450" cy="364236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68630" y="2744470"/>
            <a:ext cx="2242185" cy="28829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Clang/LLVM</a:t>
            </a:r>
            <a:r>
              <a:rPr lang="zh-CN" altLang="en-US" dirty="0">
                <a:sym typeface="+mn-ea"/>
              </a:rPr>
              <a:t>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Clang: C</a:t>
            </a:r>
            <a:r>
              <a:rPr kumimoji="1" lang="zh-CN" altLang="en-US" dirty="0"/>
              <a:t>语言家族的前端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C/C++/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-C/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-C++</a:t>
            </a:r>
          </a:p>
          <a:p>
            <a:pPr lvl="1"/>
            <a:r>
              <a:rPr kumimoji="1" lang="zh-CN" altLang="en-US" dirty="0"/>
              <a:t>更加丰富</a:t>
            </a:r>
            <a:r>
              <a:rPr kumimoji="1" lang="en-US" altLang="zh-CN" dirty="0"/>
              <a:t>/</a:t>
            </a:r>
            <a:r>
              <a:rPr kumimoji="1" lang="zh-CN" altLang="en-US" dirty="0"/>
              <a:t>精确的错误</a:t>
            </a:r>
            <a:r>
              <a:rPr kumimoji="1" lang="en-US" altLang="zh-CN" dirty="0"/>
              <a:t>/</a:t>
            </a:r>
            <a:r>
              <a:rPr kumimoji="1" lang="zh-CN" altLang="en-US" dirty="0"/>
              <a:t>诊断信息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兼容</a:t>
            </a:r>
            <a:r>
              <a:rPr kumimoji="1" lang="en-US" altLang="zh-CN" dirty="0"/>
              <a:t>GCC</a:t>
            </a:r>
            <a:r>
              <a:rPr kumimoji="1" lang="zh-CN" altLang="en-US" dirty="0"/>
              <a:t>的语言扩展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基于库的架构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libsupport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libsystem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libbasic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libast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liblex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libparse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libsema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libcodegen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600" dirty="0"/>
              <a:t>Clang AST </a:t>
            </a:r>
            <a:r>
              <a:rPr kumimoji="1" lang="zh-CN" altLang="en-US" sz="2600" dirty="0"/>
              <a:t>表示</a:t>
            </a:r>
            <a:endParaRPr kumimoji="1" lang="en-US" altLang="zh-CN" sz="2600" dirty="0"/>
          </a:p>
          <a:p>
            <a:pPr lvl="1"/>
            <a:r>
              <a:rPr kumimoji="1" lang="en-US" altLang="zh-CN" sz="2215" dirty="0"/>
              <a:t>Decl</a:t>
            </a:r>
            <a:r>
              <a:rPr kumimoji="1" lang="zh-CN" altLang="en-US" sz="2215" dirty="0"/>
              <a:t>：类型声明 </a:t>
            </a:r>
            <a:r>
              <a:rPr kumimoji="1" lang="en-US" altLang="zh-CN" sz="2215" dirty="0"/>
              <a:t>(typedef, struct, class...)</a:t>
            </a:r>
            <a:endParaRPr kumimoji="1" lang="zh-CN" altLang="en-US" sz="203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2744470"/>
            <a:ext cx="13633450" cy="364236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55955" y="3465830"/>
            <a:ext cx="1384935" cy="28829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9735"/>
            <a:ext cx="9144000" cy="334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600" dirty="0">
                <a:sym typeface="+mn-ea"/>
              </a:rPr>
              <a:t>Clang AST </a:t>
            </a:r>
            <a:r>
              <a:rPr kumimoji="1" lang="zh-CN" altLang="en-US" sz="2600" dirty="0">
                <a:sym typeface="+mn-ea"/>
              </a:rPr>
              <a:t>表示</a:t>
            </a:r>
            <a:endParaRPr kumimoji="1" lang="en-US" altLang="zh-CN" sz="2600" dirty="0"/>
          </a:p>
          <a:p>
            <a:pPr lvl="1"/>
            <a:r>
              <a:rPr kumimoji="1" lang="en-US" altLang="zh-CN" sz="2600" dirty="0">
                <a:sym typeface="+mn-ea"/>
              </a:rPr>
              <a:t>Decl</a:t>
            </a:r>
            <a:r>
              <a:rPr kumimoji="1" lang="zh-CN" altLang="en-US" sz="2600" dirty="0">
                <a:sym typeface="+mn-ea"/>
              </a:rPr>
              <a:t>：</a:t>
            </a:r>
            <a:r>
              <a:rPr kumimoji="1" lang="zh-CN" altLang="en-US" sz="2400" dirty="0"/>
              <a:t>函数声明、参数声明、变量声明</a:t>
            </a:r>
          </a:p>
          <a:p>
            <a:pPr lvl="2"/>
            <a:endParaRPr kumimoji="1" lang="zh-CN" altLang="en-US" sz="2200" dirty="0"/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0" y="2959735"/>
            <a:ext cx="1774190" cy="77914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5640" y="4012565"/>
            <a:ext cx="962660" cy="32194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4340"/>
            <a:ext cx="9144000" cy="334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395" dirty="0">
                <a:sym typeface="+mn-ea"/>
              </a:rPr>
              <a:t>Clang AST </a:t>
            </a:r>
            <a:r>
              <a:rPr kumimoji="1" lang="zh-CN" altLang="en-US" sz="2395" dirty="0">
                <a:sym typeface="+mn-ea"/>
              </a:rPr>
              <a:t>表示</a:t>
            </a:r>
          </a:p>
          <a:p>
            <a:pPr lvl="1"/>
            <a:r>
              <a:rPr kumimoji="1" lang="en-US" altLang="zh-CN" sz="2210" dirty="0"/>
              <a:t>Stmt(statement)</a:t>
            </a:r>
            <a:r>
              <a:rPr kumimoji="1" lang="zh-CN" altLang="en-US" sz="2210" dirty="0"/>
              <a:t>：</a:t>
            </a:r>
            <a:r>
              <a:rPr kumimoji="1" lang="zh-CN" altLang="en-US" sz="2215" dirty="0"/>
              <a:t>赋值语句、复合语句</a:t>
            </a:r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343535" y="3615055"/>
            <a:ext cx="1275715" cy="46672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8910"/>
            <a:ext cx="9144000" cy="1483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395" dirty="0">
                <a:sym typeface="+mn-ea"/>
              </a:rPr>
              <a:t>Clang AST </a:t>
            </a:r>
            <a:r>
              <a:rPr kumimoji="1" lang="zh-CN" altLang="en-US" sz="2395" dirty="0">
                <a:sym typeface="+mn-ea"/>
              </a:rPr>
              <a:t>表示</a:t>
            </a:r>
            <a:endParaRPr kumimoji="1" lang="en-US" altLang="zh-CN" sz="2395" dirty="0"/>
          </a:p>
          <a:p>
            <a:pPr lvl="1"/>
            <a:r>
              <a:rPr kumimoji="1" lang="en-US" altLang="zh-CN" sz="2210" dirty="0"/>
              <a:t>Stmt(statement)</a:t>
            </a:r>
            <a:r>
              <a:rPr kumimoji="1" lang="zh-CN" altLang="en-US" sz="2210" dirty="0"/>
              <a:t>：</a:t>
            </a:r>
            <a:r>
              <a:rPr kumimoji="1" lang="zh-CN" altLang="en-US" sz="2215" dirty="0"/>
              <a:t>控制语句（</a:t>
            </a:r>
            <a:r>
              <a:rPr kumimoji="1" lang="en-US" altLang="zh-CN" sz="2215" dirty="0"/>
              <a:t>if esle, while, for, return, break...</a:t>
            </a:r>
            <a:r>
              <a:rPr kumimoji="1" lang="zh-CN" altLang="en-US" sz="2215" dirty="0"/>
              <a:t>）</a:t>
            </a:r>
          </a:p>
          <a:p>
            <a:pPr lvl="2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68580" y="3978910"/>
            <a:ext cx="846455" cy="2901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205"/>
            <a:ext cx="9144000" cy="2729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z="2395" dirty="0">
                <a:sym typeface="+mn-ea"/>
              </a:rPr>
              <a:t>Clang AST </a:t>
            </a:r>
            <a:r>
              <a:rPr kumimoji="1" lang="zh-CN" altLang="en-US" sz="2395" dirty="0">
                <a:sym typeface="+mn-ea"/>
              </a:rPr>
              <a:t>表示</a:t>
            </a:r>
          </a:p>
          <a:p>
            <a:pPr lvl="1"/>
            <a:r>
              <a:rPr kumimoji="1" lang="en-US" altLang="zh-CN" sz="2210" dirty="0"/>
              <a:t>Stmt(statement)</a:t>
            </a:r>
            <a:r>
              <a:rPr kumimoji="1" lang="zh-CN" altLang="en-US" sz="2210" dirty="0"/>
              <a:t>：</a:t>
            </a:r>
            <a:r>
              <a:rPr kumimoji="1" lang="en-US" altLang="zh-CN" dirty="0">
                <a:sym typeface="+mn-ea"/>
              </a:rPr>
              <a:t>Expr</a:t>
            </a:r>
            <a:r>
              <a:rPr kumimoji="1" lang="zh-CN" altLang="en-US" dirty="0">
                <a:sym typeface="+mn-ea"/>
              </a:rPr>
              <a:t>表达式（二元表达式、一元表达式、CallExpr）</a:t>
            </a:r>
            <a:endParaRPr kumimoji="1" lang="zh-CN" altLang="en-US" u="sng" dirty="0"/>
          </a:p>
          <a:p>
            <a:endParaRPr kumimoji="1"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59385" y="3081020"/>
            <a:ext cx="1951355" cy="6965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59385" y="4834890"/>
            <a:ext cx="1506855" cy="51498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9735"/>
            <a:ext cx="9144000" cy="334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dirty="0"/>
              <a:t>Type</a:t>
            </a:r>
            <a:r>
              <a:rPr kumimoji="1" lang="zh-CN" altLang="en-US" dirty="0"/>
              <a:t>类型</a:t>
            </a:r>
          </a:p>
          <a:p>
            <a:pPr lvl="1"/>
            <a:r>
              <a:rPr kumimoji="1" lang="zh-CN" altLang="en-US" sz="2400" dirty="0"/>
              <a:t>指针、整型、数组等</a:t>
            </a:r>
            <a:endParaRPr kumimoji="1" lang="zh-CN" altLang="en-US" dirty="0"/>
          </a:p>
          <a:p>
            <a:pPr lvl="1"/>
            <a:endParaRPr kumimoji="1" lang="zh-CN" altLang="en-US" u="sng" dirty="0"/>
          </a:p>
          <a:p>
            <a:endParaRPr kumimoji="1"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5703570" y="4025265"/>
            <a:ext cx="1508760" cy="5187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sm" len="sm"/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91846-26C9-4E86-9703-303F05A2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FC22B-53F2-41FE-B34B-E08C4080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D5157D-5F51-4E68-A472-BB66B1CA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2667000"/>
            <a:ext cx="8091438" cy="1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2898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File: ./lib/Frontend/FrontendAction.cpp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89713"/>
            <a:ext cx="8562156" cy="44398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B46B24-3977-44D9-92FD-93D9925BD942}"/>
              </a:ext>
            </a:extLst>
          </p:cNvPr>
          <p:cNvSpPr/>
          <p:nvPr/>
        </p:nvSpPr>
        <p:spPr bwMode="auto">
          <a:xfrm>
            <a:off x="1115616" y="5589240"/>
            <a:ext cx="6120680" cy="86409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93899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File: ./lib/Parse/ParseAST.cpp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29197"/>
            <a:ext cx="6660232" cy="48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8158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473" y="1676400"/>
            <a:ext cx="6843653" cy="4495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B98277-BFD8-46FC-A10F-DD562C82BA20}"/>
              </a:ext>
            </a:extLst>
          </p:cNvPr>
          <p:cNvSpPr/>
          <p:nvPr/>
        </p:nvSpPr>
        <p:spPr bwMode="auto">
          <a:xfrm>
            <a:off x="1619672" y="3212976"/>
            <a:ext cx="6408712" cy="158417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1761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5454338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4208" y="6381328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" y="0"/>
            <a:ext cx="847254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074331-67E5-4B35-B28A-1BC4992978C3}"/>
              </a:ext>
            </a:extLst>
          </p:cNvPr>
          <p:cNvSpPr/>
          <p:nvPr/>
        </p:nvSpPr>
        <p:spPr bwMode="auto">
          <a:xfrm>
            <a:off x="1043608" y="5949280"/>
            <a:ext cx="5544616" cy="72008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40459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297"/>
            <a:ext cx="9144000" cy="50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43715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677"/>
            <a:ext cx="9144000" cy="33806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E46AEB-46FB-40AF-A583-54A66FA83E4E}"/>
              </a:ext>
            </a:extLst>
          </p:cNvPr>
          <p:cNvSpPr/>
          <p:nvPr/>
        </p:nvSpPr>
        <p:spPr bwMode="auto">
          <a:xfrm>
            <a:off x="827584" y="4005064"/>
            <a:ext cx="7344816" cy="100811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49805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6632"/>
            <a:ext cx="9144000" cy="36438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3A3E2D-68DA-448B-88FD-95A1842116C6}"/>
              </a:ext>
            </a:extLst>
          </p:cNvPr>
          <p:cNvSpPr/>
          <p:nvPr/>
        </p:nvSpPr>
        <p:spPr bwMode="auto">
          <a:xfrm>
            <a:off x="702269" y="2708920"/>
            <a:ext cx="7344816" cy="100811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9893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-22076"/>
            <a:ext cx="9144000" cy="3728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997658"/>
            <a:ext cx="9144000" cy="23678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67DCEF-4655-4A9C-AC3A-64B0CA486A96}"/>
              </a:ext>
            </a:extLst>
          </p:cNvPr>
          <p:cNvSpPr/>
          <p:nvPr/>
        </p:nvSpPr>
        <p:spPr bwMode="auto">
          <a:xfrm>
            <a:off x="683568" y="980728"/>
            <a:ext cx="6768752" cy="28803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94412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3" y="0"/>
            <a:ext cx="745041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87D6E5-19A7-4445-8CF4-F8FD2E4D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7" y="4221088"/>
            <a:ext cx="8091438" cy="1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8151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" y="194746"/>
            <a:ext cx="9144000" cy="1373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752149"/>
            <a:ext cx="9144000" cy="2365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312200"/>
            <a:ext cx="7029450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589240"/>
            <a:ext cx="70389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267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4" y="0"/>
            <a:ext cx="817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5598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26816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A5D985-33CE-43BB-AD58-C8370124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94" y="4149080"/>
            <a:ext cx="8091438" cy="1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5719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8"/>
            <a:ext cx="9144000" cy="67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26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7086"/>
            <a:ext cx="7342584" cy="48744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2160" y="6382446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4" y="0"/>
            <a:ext cx="817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677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1426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302A94-3AFB-4BE8-BD07-1731DE0F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84984"/>
            <a:ext cx="8091438" cy="1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3371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Internal: </a:t>
            </a:r>
            <a:r>
              <a:rPr lang="en-US" altLang="zh-CN" dirty="0" err="1"/>
              <a:t>Sema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62928"/>
            <a:ext cx="9144000" cy="2791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5107973"/>
            <a:ext cx="6600825" cy="1123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331640" y="4396887"/>
            <a:ext cx="4968552" cy="28803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34649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Clang/LLVM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Step2: AST -&gt; LLVM IR</a:t>
            </a:r>
          </a:p>
          <a:p>
            <a:r>
              <a:rPr kumimoji="1" lang="en-US" altLang="zh-CN" dirty="0"/>
              <a:t>../build/bin/clang -S -emit-</a:t>
            </a:r>
            <a:r>
              <a:rPr kumimoji="1" lang="en-US" altLang="zh-CN" dirty="0" err="1"/>
              <a:t>llvm</a:t>
            </a:r>
            <a:r>
              <a:rPr kumimoji="1" lang="en-US" altLang="zh-CN" dirty="0"/>
              <a:t> test.c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8770"/>
            <a:ext cx="9144000" cy="14833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Clang/LLVM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" y="1318895"/>
            <a:ext cx="9087485" cy="36366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Clang/LLVM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95" y="19685"/>
            <a:ext cx="8842375" cy="66560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Clang/LLVM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" y="2129790"/>
            <a:ext cx="9109075" cy="29260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B334-5BB6-7B43-9B16-DF748916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Internal: </a:t>
            </a:r>
            <a:r>
              <a:rPr lang="zh-CN" altLang="en-US" dirty="0"/>
              <a:t>代码生成流程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AD832-0C14-EA47-B5A5-F8A41F556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38825"/>
            <a:ext cx="7543800" cy="859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9AB43-2E73-C446-8325-9ECFEFB1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24" y="2052253"/>
            <a:ext cx="42926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996D5-0763-9C41-9E29-0A20C740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2996952"/>
            <a:ext cx="8547100" cy="21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2F017-9BCD-A749-92B0-B9BC079E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168652"/>
            <a:ext cx="6527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3675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7778-26A3-644C-A963-9ADF3EE8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Internal: </a:t>
            </a:r>
            <a:r>
              <a:rPr lang="zh-CN" altLang="en-US" dirty="0"/>
              <a:t>代码生成流程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7B3B1-09C6-7245-BFBD-7464A5AB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47" y="1988840"/>
            <a:ext cx="7543800" cy="35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1430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59AE-8A48-A445-B18D-E4928E51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Internal: </a:t>
            </a:r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22FD-6ECD-9441-B776-E0374B17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典型的语句的处理：</a:t>
            </a:r>
            <a:endParaRPr lang="en-US" altLang="zh-CN" dirty="0"/>
          </a:p>
          <a:p>
            <a:pPr lvl="1"/>
            <a:r>
              <a:rPr lang="zh-CN" altLang="en-US" dirty="0"/>
              <a:t>变量声明：以</a:t>
            </a:r>
            <a:r>
              <a:rPr lang="en-US" altLang="zh-CN" dirty="0" err="1"/>
              <a:t>int</a:t>
            </a:r>
            <a:r>
              <a:rPr lang="en-US" altLang="zh-CN" dirty="0"/>
              <a:t> a[10]</a:t>
            </a:r>
            <a:r>
              <a:rPr lang="zh-CN" altLang="en-US" dirty="0"/>
              <a:t>为例</a:t>
            </a:r>
            <a:endParaRPr lang="en-US" altLang="zh-CN" dirty="0"/>
          </a:p>
          <a:p>
            <a:r>
              <a:rPr lang="en-US" dirty="0"/>
              <a:t>clang/lib/</a:t>
            </a:r>
            <a:r>
              <a:rPr lang="en-US" dirty="0" err="1"/>
              <a:t>CodeGen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1911652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4848944"/>
          </a:xfrm>
        </p:spPr>
        <p:txBody>
          <a:bodyPr/>
          <a:lstStyle/>
          <a:p>
            <a:r>
              <a:rPr lang="en-US" altLang="en-US" dirty="0"/>
              <a:t>“Clang”</a:t>
            </a:r>
            <a:r>
              <a:rPr lang="en-US" dirty="0"/>
              <a:t>:</a:t>
            </a:r>
          </a:p>
          <a:p>
            <a:pPr lvl="1"/>
            <a:r>
              <a:rPr lang="en-US" altLang="en-US" dirty="0"/>
              <a:t>一个驱动程序</a:t>
            </a:r>
          </a:p>
          <a:p>
            <a:pPr lvl="2"/>
            <a:r>
              <a:rPr lang="en-US" altLang="en-US" dirty="0"/>
              <a:t>负责驱动整个编译流程</a:t>
            </a:r>
          </a:p>
          <a:p>
            <a:pPr lvl="1"/>
            <a:r>
              <a:rPr lang="en-US" altLang="en-US" dirty="0"/>
              <a:t>编译器前端</a:t>
            </a:r>
          </a:p>
          <a:p>
            <a:pPr lvl="2"/>
            <a:r>
              <a:rPr lang="en-US" altLang="en-US" dirty="0"/>
              <a:t>负责</a:t>
            </a:r>
            <a:r>
              <a:rPr lang="en-US" altLang="en-US" dirty="0" err="1"/>
              <a:t>Lexing</a:t>
            </a:r>
            <a:r>
              <a:rPr lang="en-US" altLang="en-US" dirty="0"/>
              <a:t>/Parsing/Generating LLVM IR</a:t>
            </a:r>
          </a:p>
          <a:p>
            <a:r>
              <a:rPr lang="en-US" altLang="en-US" dirty="0"/>
              <a:t>Clang：clang 1.c</a:t>
            </a:r>
          </a:p>
          <a:p>
            <a:pPr lvl="1"/>
            <a:r>
              <a:rPr lang="en-US" altLang="en-US" dirty="0"/>
              <a:t>前端：</a:t>
            </a:r>
            <a:r>
              <a:rPr lang="en-US" altLang="en-US" dirty="0" err="1"/>
              <a:t>libclang</a:t>
            </a:r>
            <a:r>
              <a:rPr lang="en-US" altLang="en-US" dirty="0"/>
              <a:t> (1.c -&gt; 1.s (In LLVM IR format))</a:t>
            </a:r>
          </a:p>
          <a:p>
            <a:pPr lvl="1"/>
            <a:r>
              <a:rPr lang="en-US" altLang="en-US" dirty="0"/>
              <a:t>优化：opt (1.s -&gt; 1.ll )</a:t>
            </a:r>
          </a:p>
          <a:p>
            <a:pPr lvl="1"/>
            <a:r>
              <a:rPr lang="en-US" altLang="en-US" dirty="0"/>
              <a:t>代码生成： </a:t>
            </a:r>
            <a:r>
              <a:rPr lang="en-US" altLang="en-US" dirty="0" err="1"/>
              <a:t>llc</a:t>
            </a:r>
            <a:r>
              <a:rPr lang="en-US" altLang="en-US" dirty="0"/>
              <a:t> (1.ll -&gt; 1.s (In machine assembly))</a:t>
            </a:r>
          </a:p>
          <a:p>
            <a:pPr lvl="1"/>
            <a:r>
              <a:rPr lang="en-US" altLang="en-US" dirty="0"/>
              <a:t>汇编器：as (1.s -&gt; 1.o)</a:t>
            </a:r>
          </a:p>
          <a:p>
            <a:pPr lvl="1"/>
            <a:r>
              <a:rPr lang="en-US" altLang="en-US" dirty="0"/>
              <a:t>链接器：</a:t>
            </a:r>
            <a:r>
              <a:rPr lang="en-US" altLang="en-US" dirty="0" err="1"/>
              <a:t>ld</a:t>
            </a:r>
            <a:r>
              <a:rPr lang="en-US" altLang="en-US" dirty="0"/>
              <a:t> (or </a:t>
            </a:r>
            <a:r>
              <a:rPr lang="en-US" altLang="en-US" dirty="0" err="1"/>
              <a:t>lld</a:t>
            </a:r>
            <a:r>
              <a:rPr lang="en-US" altLang="en-US" dirty="0"/>
              <a:t>) (1.o -&gt; </a:t>
            </a:r>
            <a:r>
              <a:rPr lang="en-US" altLang="en-US" dirty="0" err="1"/>
              <a:t>a.out</a:t>
            </a:r>
            <a:r>
              <a:rPr lang="en-US" alt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DA15-5F47-464C-9E47-0D14391C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变量声明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FC2-A618-B04E-86BC-CEC6C94C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a[10]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A58BC-F8B4-8242-80A7-16A61EDE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" y="2276872"/>
            <a:ext cx="9144000" cy="24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4911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1C3C-F68B-9D4B-B513-31DB6FC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变量声明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31A0-676F-E94E-BB8C-36979457F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FD288-5CE3-064C-A11E-7EBE1BFB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6632"/>
            <a:ext cx="62992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77698-1D2B-844A-A24A-74266543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" y="3120005"/>
            <a:ext cx="8839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0509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EE2D-E4E7-7041-B2F1-34A61A1D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780-68FF-9A4D-87B6-814587D8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E95B-F5CE-D741-8071-80C8FF84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23900"/>
            <a:ext cx="848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06515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A511-3083-534F-9A48-59E2D1D0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191E-E25B-4D4F-9FCC-A611CA96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6732-2BD1-4A40-B369-8100DB9F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628650"/>
            <a:ext cx="913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884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5141-89DF-DC47-B083-A0979574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61D2-8493-C447-A42B-7C85F341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9C351-2B5B-6C44-BD8F-FDBFCF2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563"/>
            <a:ext cx="9144000" cy="49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3975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995B-00F8-B442-8D33-8E5B42E6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6767-11BE-2F45-99CF-892E1268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011B2-140F-3249-8221-4C9BE4E3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026"/>
            <a:ext cx="9144000" cy="47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8888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F081-739C-2045-968D-A27B46ED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0485-530B-8242-9269-C7F41BF6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7532-B6C9-5F42-A899-65C9B74C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518"/>
            <a:ext cx="9144000" cy="4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5517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A787-F92B-3940-9525-0A57949C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FC72-3422-A54B-A466-E8727019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701E7-A6C5-9747-9139-65BE83F7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35161"/>
            <a:ext cx="9144000" cy="2936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54956-932A-A041-9DE7-3EDA2950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123335"/>
            <a:ext cx="46863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B7C48-10CF-8D45-99E9-4194C310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8" y="5532512"/>
            <a:ext cx="26670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EA34A-2D7D-3048-857D-EBDA26469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41" y="3082224"/>
            <a:ext cx="8534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781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LLVM IR -&gt; Assembly</a:t>
            </a:r>
          </a:p>
          <a:p>
            <a:r>
              <a:rPr lang="en-US" dirty="0"/>
              <a:t>../build/bin/clang -S 1.c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00" y="317500"/>
            <a:ext cx="5867400" cy="5854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编译原理：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词法分析，语法分析，语义分析，中间代码生成</a:t>
            </a:r>
            <a:r>
              <a:rPr lang="zh-CN" altLang="en-US" dirty="0"/>
              <a:t>，中间代码优化，代码生成</a:t>
            </a:r>
            <a:endParaRPr lang="en-US" altLang="zh-CN" dirty="0"/>
          </a:p>
          <a:p>
            <a:r>
              <a:rPr lang="en-US" altLang="zh-CN" dirty="0"/>
              <a:t>Clang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Lexer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include/clang/Lex</a:t>
            </a:r>
          </a:p>
          <a:p>
            <a:pPr lvl="2"/>
            <a:r>
              <a:rPr lang="en-US" altLang="zh-CN" dirty="0"/>
              <a:t>Preprocessor + </a:t>
            </a:r>
            <a:r>
              <a:rPr lang="en-US" altLang="zh-CN" dirty="0" err="1"/>
              <a:t>Lexer</a:t>
            </a:r>
            <a:endParaRPr lang="en-US" altLang="zh-CN" dirty="0"/>
          </a:p>
          <a:p>
            <a:pPr lvl="1"/>
            <a:r>
              <a:rPr lang="en-US" altLang="zh-CN" dirty="0"/>
              <a:t>Parser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语法分析</a:t>
            </a:r>
            <a:r>
              <a:rPr lang="en-US" altLang="zh-CN" dirty="0"/>
              <a:t>,</a:t>
            </a:r>
            <a:r>
              <a:rPr lang="zh-CN" altLang="en-US" dirty="0"/>
              <a:t>手写的递归下降</a:t>
            </a:r>
            <a:endParaRPr lang="en-US" altLang="zh-CN" dirty="0"/>
          </a:p>
          <a:p>
            <a:pPr lvl="2"/>
            <a:r>
              <a:rPr lang="en-US" altLang="zh-CN" dirty="0"/>
              <a:t>include/clang/Parse</a:t>
            </a:r>
          </a:p>
          <a:p>
            <a:pPr lvl="1"/>
            <a:r>
              <a:rPr lang="en-US" altLang="zh-CN" dirty="0" err="1"/>
              <a:t>Sema</a:t>
            </a:r>
            <a:r>
              <a:rPr lang="zh-CN" altLang="en-US" dirty="0"/>
              <a:t>：语义分析</a:t>
            </a:r>
            <a:endParaRPr lang="en-US" altLang="zh-CN" dirty="0"/>
          </a:p>
          <a:p>
            <a:pPr lvl="2"/>
            <a:r>
              <a:rPr lang="en-US" altLang="zh-CN" dirty="0"/>
              <a:t>Include/clang/</a:t>
            </a:r>
            <a:r>
              <a:rPr lang="en-US" altLang="zh-CN" dirty="0" err="1"/>
              <a:t>Sema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164D3-2387-47A0-BE36-A402E899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31" y="3573016"/>
            <a:ext cx="3918809" cy="26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20093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6" y="-99392"/>
            <a:ext cx="340337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69" y="-48592"/>
            <a:ext cx="3403600" cy="6807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27" y="0"/>
            <a:ext cx="6847546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1.s -&gt; </a:t>
            </a:r>
            <a:r>
              <a:rPr lang="en-US" dirty="0" err="1"/>
              <a:t>a.out</a:t>
            </a:r>
            <a:endParaRPr lang="en-US" dirty="0"/>
          </a:p>
          <a:p>
            <a:pPr lvl="1"/>
            <a:r>
              <a:rPr lang="en-US" altLang="en-US" dirty="0"/>
              <a:t>汇编器</a:t>
            </a:r>
          </a:p>
          <a:p>
            <a:pPr lvl="1"/>
            <a:r>
              <a:rPr lang="en-US" altLang="en-US" dirty="0"/>
              <a:t>链接器</a:t>
            </a:r>
          </a:p>
          <a:p>
            <a:pPr lvl="1"/>
            <a:r>
              <a:rPr lang="en-US" altLang="en-US" dirty="0"/>
              <a:t>不祥述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19A0C-E508-4F3D-91CA-C2EA2FBC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08500-5FC3-469C-8598-A4A3F233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88616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原代码：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915816" y="198884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C = A + B;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C = A * B;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    C = A;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等价代码：</a:t>
            </a:r>
          </a:p>
        </p:txBody>
      </p:sp>
      <p:sp>
        <p:nvSpPr>
          <p:cNvPr id="4" name="矩形 3"/>
          <p:cNvSpPr/>
          <p:nvPr/>
        </p:nvSpPr>
        <p:spPr>
          <a:xfrm>
            <a:off x="2771800" y="1412776"/>
            <a:ext cx="61206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 + B[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 * B[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    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具体要求：</a:t>
            </a:r>
            <a:endParaRPr lang="en-US" altLang="zh-CN" dirty="0"/>
          </a:p>
          <a:p>
            <a:pPr lvl="1"/>
            <a:r>
              <a:rPr lang="zh-CN" altLang="en-US" dirty="0"/>
              <a:t>只有被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elementWise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标注的函数才支持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Element Wise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操作 </a:t>
            </a:r>
            <a:endParaRPr lang="en-US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支持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“+”, “*”, “=”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三种操作符</a:t>
            </a:r>
            <a:endParaRPr lang="en-US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支持“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”数据类型</a:t>
            </a:r>
            <a:endParaRPr lang="en-US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支持一维静态大小输入，形如：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];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正确生成可执行代码</a:t>
            </a:r>
            <a:endParaRPr lang="en-US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对话气泡: 矩形 3"/>
          <p:cNvSpPr/>
          <p:nvPr/>
        </p:nvSpPr>
        <p:spPr bwMode="auto">
          <a:xfrm>
            <a:off x="6876256" y="177281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503050405090304" charset="0"/>
              </a:rPr>
              <a:t>PR001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50305040509030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82136" y="2564904"/>
            <a:ext cx="1152128" cy="1584176"/>
            <a:chOff x="7882136" y="2564904"/>
            <a:chExt cx="1152128" cy="1584176"/>
          </a:xfrm>
        </p:grpSpPr>
        <p:sp>
          <p:nvSpPr>
            <p:cNvPr id="5" name="右大括号 4"/>
            <p:cNvSpPr/>
            <p:nvPr/>
          </p:nvSpPr>
          <p:spPr bwMode="auto">
            <a:xfrm>
              <a:off x="8155360" y="2996952"/>
              <a:ext cx="360040" cy="1152128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503050405090304" charset="0"/>
              </a:endParaRPr>
            </a:p>
          </p:txBody>
        </p:sp>
        <p:sp>
          <p:nvSpPr>
            <p:cNvPr id="6" name="对话气泡: 矩形 5"/>
            <p:cNvSpPr/>
            <p:nvPr/>
          </p:nvSpPr>
          <p:spPr bwMode="auto">
            <a:xfrm>
              <a:off x="7882136" y="2564904"/>
              <a:ext cx="1152128" cy="360040"/>
            </a:xfrm>
            <a:prstGeom prst="wedgeRectCallou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Times New Roman" panose="02020503050405090304" charset="0"/>
                </a:rPr>
                <a:t>PR002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503050405090304" charset="0"/>
              </a:endParaRPr>
            </a:p>
          </p:txBody>
        </p:sp>
      </p:grpSp>
      <p:sp>
        <p:nvSpPr>
          <p:cNvPr id="7" name="对话气泡: 矩形 6"/>
          <p:cNvSpPr/>
          <p:nvPr/>
        </p:nvSpPr>
        <p:spPr bwMode="auto">
          <a:xfrm>
            <a:off x="4686300" y="429309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503050405090304" charset="0"/>
              </a:rPr>
              <a:t>PR003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50305040509030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三次作业间的关系：</a:t>
            </a:r>
            <a:endParaRPr lang="en-US" altLang="zh-CN" dirty="0"/>
          </a:p>
          <a:p>
            <a:pPr lvl="1"/>
            <a:r>
              <a:rPr lang="en-US" altLang="zh-CN" dirty="0"/>
              <a:t>PR001:</a:t>
            </a:r>
          </a:p>
          <a:p>
            <a:pPr lvl="2"/>
            <a:r>
              <a:rPr lang="zh-CN" altLang="en-US" dirty="0"/>
              <a:t>前端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#pragma 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到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的信息传递</a:t>
            </a:r>
            <a:endParaRPr lang="en-US" altLang="zh-CN" dirty="0">
              <a:latin typeface="Consolas" panose="020B0609020204030204" pitchFamily="49" charset="0"/>
              <a:ea typeface="宋体" charset="-122"/>
              <a:cs typeface="Times New Roman" panose="02020503050405090304" charset="0"/>
            </a:endParaRPr>
          </a:p>
          <a:p>
            <a:pPr lvl="2"/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修改已有的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元素</a:t>
            </a:r>
            <a:endParaRPr lang="en-US" altLang="zh-CN" dirty="0"/>
          </a:p>
          <a:p>
            <a:pPr lvl="1"/>
            <a:r>
              <a:rPr lang="en-US" altLang="zh-CN" dirty="0"/>
              <a:t>PR002:</a:t>
            </a:r>
          </a:p>
          <a:p>
            <a:pPr lvl="2"/>
            <a:r>
              <a:rPr lang="zh-CN" altLang="en-US" dirty="0"/>
              <a:t>前端新的语法</a:t>
            </a:r>
            <a:r>
              <a:rPr lang="en-US" altLang="zh-CN" dirty="0"/>
              <a:t>/</a:t>
            </a:r>
            <a:r>
              <a:rPr lang="zh-CN" altLang="en-US" dirty="0"/>
              <a:t>语义规则：</a:t>
            </a:r>
            <a:r>
              <a:rPr lang="en-US" altLang="zh-CN" dirty="0">
                <a:latin typeface="Consolas" panose="020B0609020204030204" pitchFamily="49" charset="0"/>
                <a:ea typeface="宋体" charset="-122"/>
                <a:cs typeface="Times New Roman" panose="02020503050405090304" charset="0"/>
              </a:rPr>
              <a:t> C = A + B;</a:t>
            </a:r>
          </a:p>
          <a:p>
            <a:pPr lvl="2"/>
            <a:r>
              <a:rPr lang="zh-CN" altLang="en-US" dirty="0"/>
              <a:t>构建新的</a:t>
            </a:r>
            <a:r>
              <a:rPr lang="en-US" altLang="zh-CN" dirty="0"/>
              <a:t>AST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r>
              <a:rPr lang="en-US" altLang="zh-CN" dirty="0"/>
              <a:t>PR003:</a:t>
            </a:r>
          </a:p>
          <a:p>
            <a:pPr lvl="2"/>
            <a:r>
              <a:rPr lang="en-US" altLang="zh-CN" dirty="0"/>
              <a:t>AST</a:t>
            </a:r>
            <a:r>
              <a:rPr lang="zh-CN" altLang="en-US" dirty="0"/>
              <a:t>到</a:t>
            </a:r>
            <a:r>
              <a:rPr lang="en-US" altLang="zh-CN" dirty="0"/>
              <a:t>LLVM IR</a:t>
            </a:r>
            <a:r>
              <a:rPr lang="zh-CN" altLang="en-US" dirty="0"/>
              <a:t>的代码生成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标准的一种语法“</a:t>
            </a:r>
            <a:r>
              <a:rPr kumimoji="1" lang="en-US" altLang="zh-CN" dirty="0"/>
              <a:t>#pragma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r>
              <a:rPr kumimoji="1" lang="zh-CN" altLang="en-US" dirty="0"/>
              <a:t>一种预处理指令</a:t>
            </a:r>
            <a:endParaRPr kumimoji="1" lang="en-US" altLang="zh-CN" dirty="0"/>
          </a:p>
          <a:p>
            <a:r>
              <a:rPr kumimoji="1" lang="zh-CN" altLang="en-US" dirty="0"/>
              <a:t>用来给编译器提供一些语言之外的额外信息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特定硬件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特定操作系统，等等</a:t>
            </a:r>
            <a:endParaRPr kumimoji="1" lang="en-US" altLang="zh-CN" dirty="0"/>
          </a:p>
          <a:p>
            <a:r>
              <a:rPr kumimoji="1" lang="en-US" altLang="zh-CN" dirty="0"/>
              <a:t>#pragma pack (1)</a:t>
            </a:r>
            <a:r>
              <a:rPr kumimoji="1" lang="zh-CN" altLang="en-US" dirty="0"/>
              <a:t>，指定对齐方式</a:t>
            </a:r>
            <a:endParaRPr kumimoji="1" lang="en-US" altLang="zh-CN" dirty="0"/>
          </a:p>
          <a:p>
            <a:r>
              <a:rPr kumimoji="1" lang="en-US" altLang="zh-CN" dirty="0"/>
              <a:t>#pragma once</a:t>
            </a:r>
            <a:r>
              <a:rPr kumimoji="1" lang="zh-CN" altLang="en-US" dirty="0"/>
              <a:t>，该文件只能被包含一次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Include</a:t>
            </a:r>
            <a:r>
              <a:rPr kumimoji="1" lang="zh-CN" altLang="en-US" dirty="0"/>
              <a:t> </a:t>
            </a:r>
            <a:r>
              <a:rPr kumimoji="1" lang="en-US" altLang="zh-CN" dirty="0"/>
              <a:t>guards</a:t>
            </a:r>
          </a:p>
          <a:p>
            <a:r>
              <a:rPr kumimoji="1" lang="en-US" altLang="zh-CN" dirty="0"/>
              <a:t>#pragma </a:t>
            </a:r>
            <a:r>
              <a:rPr kumimoji="1" lang="en-US" altLang="zh-CN" dirty="0" err="1"/>
              <a:t>omp</a:t>
            </a:r>
            <a:r>
              <a:rPr kumimoji="1" lang="en-US" altLang="zh-CN" dirty="0"/>
              <a:t> for, </a:t>
            </a:r>
            <a:r>
              <a:rPr kumimoji="1" lang="en-US" altLang="zh-CN" dirty="0" err="1"/>
              <a:t>OpenMP</a:t>
            </a:r>
            <a:r>
              <a:rPr kumimoji="1" lang="zh-CN" altLang="en-US" dirty="0"/>
              <a:t>扩展，用来进行循环并行化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中的处理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#pragma</a:t>
            </a:r>
            <a:r>
              <a:rPr kumimoji="1" lang="zh-CN" altLang="en-US" dirty="0"/>
              <a:t>的语义，有不同的实现方式：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纯预处理的，无需语法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语义部分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#pragma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</a:p>
          <a:p>
            <a:pPr lvl="1"/>
            <a:r>
              <a:rPr kumimoji="1" lang="zh-CN" altLang="en-US" dirty="0"/>
              <a:t>包含语义等信息的，需要</a:t>
            </a:r>
            <a:r>
              <a:rPr kumimoji="1" lang="en-US" altLang="zh-CN" dirty="0" err="1"/>
              <a:t>Lexer</a:t>
            </a:r>
            <a:r>
              <a:rPr kumimoji="1" lang="en-US" altLang="zh-CN" dirty="0"/>
              <a:t>/Parser/</a:t>
            </a:r>
            <a:r>
              <a:rPr kumimoji="1" lang="en-US" altLang="zh-CN" dirty="0" err="1"/>
              <a:t>Sema</a:t>
            </a:r>
            <a:r>
              <a:rPr kumimoji="1" lang="zh-CN" altLang="en-US" dirty="0"/>
              <a:t>配合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#pragma pack</a:t>
            </a:r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ibm0325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ibm0325">
      <a:majorFont>
        <a:latin typeface="Book Antiqu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charset="0"/>
          </a:defRPr>
        </a:defPPr>
      </a:lstStyle>
    </a:lnDef>
  </a:objectDefaults>
  <a:extraClrSchemeLst>
    <a:extraClrScheme>
      <a:clrScheme name="ibm032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032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E:\weldon\src\ipd_seminar\ibm0325.ppt</Template>
  <TotalTime>176</TotalTime>
  <Words>2086</Words>
  <Application>Microsoft Office PowerPoint</Application>
  <PresentationFormat>全屏显示(4:3)</PresentationFormat>
  <Paragraphs>454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5" baseType="lpstr">
      <vt:lpstr>Monotype Sorts</vt:lpstr>
      <vt:lpstr>仿宋</vt:lpstr>
      <vt:lpstr>微软雅黑</vt:lpstr>
      <vt:lpstr>Arial</vt:lpstr>
      <vt:lpstr>Book Antiqua</vt:lpstr>
      <vt:lpstr>Calibri</vt:lpstr>
      <vt:lpstr>Consolas</vt:lpstr>
      <vt:lpstr>Tahoma</vt:lpstr>
      <vt:lpstr>Times New Roman</vt:lpstr>
      <vt:lpstr>Wingdings</vt:lpstr>
      <vt:lpstr>ibm0325</vt:lpstr>
      <vt:lpstr>PowerPoint 演示文稿</vt:lpstr>
      <vt:lpstr>提纲</vt:lpstr>
      <vt:lpstr>Clang/LLVM简介</vt:lpstr>
      <vt:lpstr>Clang/LLVM简介</vt:lpstr>
      <vt:lpstr>Clang/LLVM简介</vt:lpstr>
      <vt:lpstr>Clang</vt:lpstr>
      <vt:lpstr>LLVM</vt:lpstr>
      <vt:lpstr>Clang</vt:lpstr>
      <vt:lpstr>Clang</vt:lpstr>
      <vt:lpstr>C Standard</vt:lpstr>
      <vt:lpstr>C Standard</vt:lpstr>
      <vt:lpstr>Clang Lexer</vt:lpstr>
      <vt:lpstr>Clang Token Stream</vt:lpstr>
      <vt:lpstr>PowerPoint 演示文稿</vt:lpstr>
      <vt:lpstr>Clang Parser</vt:lpstr>
      <vt:lpstr>Clang Sema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LLVM</vt:lpstr>
      <vt:lpstr>LLVM</vt:lpstr>
      <vt:lpstr>LLVM</vt:lpstr>
      <vt:lpstr>LLVM</vt:lpstr>
      <vt:lpstr>LLVM</vt:lpstr>
      <vt:lpstr>LLVM</vt:lpstr>
      <vt:lpstr>LLVM</vt:lpstr>
      <vt:lpstr>LLVM IR</vt:lpstr>
      <vt:lpstr>LLVM IR</vt:lpstr>
      <vt:lpstr>LLVM IR</vt:lpstr>
      <vt:lpstr>LLVM IR</vt:lpstr>
      <vt:lpstr>LLVM IR</vt:lpstr>
      <vt:lpstr>LLVM IR</vt:lpstr>
      <vt:lpstr>LLVM IR</vt:lpstr>
      <vt:lpstr>LLVM IR</vt:lpstr>
      <vt:lpstr>Clang/LLVM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</vt:lpstr>
      <vt:lpstr>Clang Internal</vt:lpstr>
      <vt:lpstr>Clang Internal</vt:lpstr>
      <vt:lpstr>Clang Internal</vt:lpstr>
      <vt:lpstr>Clang Internal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Clang Internal: Sema</vt:lpstr>
      <vt:lpstr>Clang/LLVM</vt:lpstr>
      <vt:lpstr>Clang/LLVM</vt:lpstr>
      <vt:lpstr>Clang/LLVM</vt:lpstr>
      <vt:lpstr>Clang/LLVM</vt:lpstr>
      <vt:lpstr>Clang Internal: 代码生成流程</vt:lpstr>
      <vt:lpstr>Clang Internal: 代码生成流程</vt:lpstr>
      <vt:lpstr>Clang Internal: 代码生成流程</vt:lpstr>
      <vt:lpstr>变量声明</vt:lpstr>
      <vt:lpstr>变量声明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Clang/LLVM</vt:lpstr>
      <vt:lpstr>PowerPoint 演示文稿</vt:lpstr>
      <vt:lpstr>PowerPoint 演示文稿</vt:lpstr>
      <vt:lpstr>PowerPoint 演示文稿</vt:lpstr>
      <vt:lpstr>Clang/LLVM</vt:lpstr>
      <vt:lpstr>实验说明</vt:lpstr>
      <vt:lpstr>C语言扩展Element Wise操作</vt:lpstr>
      <vt:lpstr>C语言扩展Element Wise操作</vt:lpstr>
      <vt:lpstr>C语言扩展Element Wise操作</vt:lpstr>
      <vt:lpstr>C语言扩展Element Wise操作</vt:lpstr>
      <vt:lpstr>#pragma</vt:lpstr>
      <vt:lpstr>#pragma在Clang中的处理</vt:lpstr>
      <vt:lpstr>#pragma once</vt:lpstr>
      <vt:lpstr>#pragma once</vt:lpstr>
      <vt:lpstr>PowerPoint 演示文稿</vt:lpstr>
      <vt:lpstr>PowerPoint 演示文稿</vt:lpstr>
      <vt:lpstr>#pragma once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References</vt:lpstr>
    </vt:vector>
  </TitlesOfParts>
  <Company>Micron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家程 赵</cp:lastModifiedBy>
  <cp:revision>1625</cp:revision>
  <cp:lastPrinted>2020-04-23T13:06:40Z</cp:lastPrinted>
  <dcterms:created xsi:type="dcterms:W3CDTF">2020-04-23T13:06:40Z</dcterms:created>
  <dcterms:modified xsi:type="dcterms:W3CDTF">2020-04-23T16:44:37Z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